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SpecialPlsOnTitleSld="0">
  <p:sldMasterIdLst>
    <p:sldMasterId id="2147483747" r:id="rId1"/>
  </p:sldMasterIdLst>
  <p:notesMasterIdLst>
    <p:notesMasterId r:id="rId2"/>
  </p:notesMasterIdLst>
  <p:handoutMasterIdLst>
    <p:handoutMasterId r:id="rId3"/>
  </p:handout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</p:sldIdLst>
  <p:sldSz cx="12192000" cy="6858000"/>
  <p:notesSz cx="6794500" cy="9906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mAuthor id="1" name="김영호" initials="김" lastIdx="2" clrIdx="0"/>
</p:cmAuthorLst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prnPr scaleToFitPaper="1"/>
  <p:showPr showNarration="1">
    <p:present/>
    <p:sldAll/>
    <p:penClr>
      <a:prstClr val="red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horzBarState="maximized">
    <p:restoredLeft sz="20114" autoAdjust="0"/>
    <p:restoredTop sz="86556" autoAdjust="0"/>
  </p:normalViewPr>
  <p:slideViewPr>
    <p:cSldViewPr snapToGrid="0">
      <p:cViewPr varScale="1">
        <p:scale>
          <a:sx n="100" d="100"/>
          <a:sy n="100" d="100"/>
        </p:scale>
        <p:origin x="648" y="72"/>
      </p:cViewPr>
      <p:guideLst>
        <p:guide orient="horz" pos="2156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>
      <p:cViewPr varScale="1">
        <p:scale>
          <a:sx n="115" d="100"/>
          <a:sy n="115" d="100"/>
        </p:scale>
        <p:origin x="4326" y="126"/>
      </p:cViewPr>
    </p:cSldViewPr>
  </p:notesViewPr>
  <p:gridSpacing cx="76200" cy="76200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7.xml"  /><Relationship Id="rId11" Type="http://schemas.openxmlformats.org/officeDocument/2006/relationships/slide" Target="slides/slide8.xml"  /><Relationship Id="rId12" Type="http://schemas.openxmlformats.org/officeDocument/2006/relationships/slide" Target="slides/slide9.xml"  /><Relationship Id="rId13" Type="http://schemas.openxmlformats.org/officeDocument/2006/relationships/slide" Target="slides/slide10.xml"  /><Relationship Id="rId14" Type="http://schemas.openxmlformats.org/officeDocument/2006/relationships/slide" Target="slides/slide11.xml"  /><Relationship Id="rId15" Type="http://schemas.openxmlformats.org/officeDocument/2006/relationships/slide" Target="slides/slide12.xml"  /><Relationship Id="rId16" Type="http://schemas.openxmlformats.org/officeDocument/2006/relationships/slide" Target="slides/slide13.xml"  /><Relationship Id="rId17" Type="http://schemas.openxmlformats.org/officeDocument/2006/relationships/slide" Target="slides/slide14.xml"  /><Relationship Id="rId18" Type="http://schemas.openxmlformats.org/officeDocument/2006/relationships/slide" Target="slides/slide15.xml"  /><Relationship Id="rId19" Type="http://schemas.openxmlformats.org/officeDocument/2006/relationships/slide" Target="slides/slide16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7.xml"  /><Relationship Id="rId21" Type="http://schemas.openxmlformats.org/officeDocument/2006/relationships/slide" Target="slides/slide18.xml"  /><Relationship Id="rId22" Type="http://schemas.openxmlformats.org/officeDocument/2006/relationships/slide" Target="slides/slide19.xml"  /><Relationship Id="rId23" Type="http://schemas.openxmlformats.org/officeDocument/2006/relationships/slide" Target="slides/slide20.xml"  /><Relationship Id="rId24" Type="http://schemas.openxmlformats.org/officeDocument/2006/relationships/slide" Target="slides/slide21.xml"  /><Relationship Id="rId25" Type="http://schemas.openxmlformats.org/officeDocument/2006/relationships/slide" Target="slides/slide22.xml"  /><Relationship Id="rId26" Type="http://schemas.openxmlformats.org/officeDocument/2006/relationships/slide" Target="slides/slide23.xml"  /><Relationship Id="rId27" Type="http://schemas.openxmlformats.org/officeDocument/2006/relationships/slide" Target="slides/slide24.xml"  /><Relationship Id="rId28" Type="http://schemas.openxmlformats.org/officeDocument/2006/relationships/slide" Target="slides/slide25.xml"  /><Relationship Id="rId29" Type="http://schemas.openxmlformats.org/officeDocument/2006/relationships/slide" Target="slides/slide26.xml"  /><Relationship Id="rId3" Type="http://schemas.openxmlformats.org/officeDocument/2006/relationships/handoutMaster" Target="handoutMasters/handoutMaster1.xml"  /><Relationship Id="rId30" Type="http://schemas.openxmlformats.org/officeDocument/2006/relationships/commentAuthors" Target="commentAuthors.xml"  /><Relationship Id="rId31" Type="http://schemas.openxmlformats.org/officeDocument/2006/relationships/presProps" Target="presProps.xml"  /><Relationship Id="rId32" Type="http://schemas.openxmlformats.org/officeDocument/2006/relationships/viewProps" Target="viewProps.xml"  /><Relationship Id="rId33" Type="http://schemas.openxmlformats.org/officeDocument/2006/relationships/theme" Target="theme/theme1.xml"  /><Relationship Id="rId34" Type="http://schemas.openxmlformats.org/officeDocument/2006/relationships/tableStyles" Target="tableStyles.xml"  /><Relationship Id="rId4" Type="http://schemas.openxmlformats.org/officeDocument/2006/relationships/slide" Target="slides/slide1.xml"  /><Relationship Id="rId5" Type="http://schemas.openxmlformats.org/officeDocument/2006/relationships/slide" Target="slides/slide2.xml"  /><Relationship Id="rId6" Type="http://schemas.openxmlformats.org/officeDocument/2006/relationships/slide" Target="slides/slide3.xml"  /><Relationship Id="rId7" Type="http://schemas.openxmlformats.org/officeDocument/2006/relationships/slide" Target="slides/slide4.xml"  /><Relationship Id="rId8" Type="http://schemas.openxmlformats.org/officeDocument/2006/relationships/slide" Target="slides/slide5.xml"  /><Relationship Id="rId9" Type="http://schemas.openxmlformats.org/officeDocument/2006/relationships/slide" Target="slides/slide6.xml"  /></Relationships>
</file>

<file path=ppt/handoutMasters/_rels/handout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3.xml"  /></Relationships>
</file>

<file path=ppt/handoutMasters/handoutMaster1.xml><?xml version="1.0" encoding="utf-8"?>
<p:handout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44283" cy="49702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48645" y="0"/>
            <a:ext cx="2944283" cy="49702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DC963F3D-2EF4-4D49-839B-5F1378A67BFD}" type="datetime1">
              <a:rPr lang="ko-KR" altLang="en-US"/>
              <a:pPr lvl="0">
                <a:defRPr/>
              </a:pPr>
              <a:t>2023-07-11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08981"/>
            <a:ext cx="2944283" cy="497019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48645" y="9408981"/>
            <a:ext cx="2944283" cy="497019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4AFB3BCD-1257-4E0B-A3CE-1945CA8C9A52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ftr="0" dt="0"/>
</p:handoutMaster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44283" cy="49702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48645" y="0"/>
            <a:ext cx="2944283" cy="49702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98E27482-4C1B-4C7F-91D8-FBC4C690AB75}" type="datetime1">
              <a:rPr lang="ko-KR" altLang="en-US"/>
              <a:pPr lvl="0">
                <a:defRPr/>
              </a:pPr>
              <a:t>2023-07-11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425450" y="1238250"/>
            <a:ext cx="5943600" cy="33432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450" y="4767262"/>
            <a:ext cx="5435600" cy="3900488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08981"/>
            <a:ext cx="2944283" cy="497019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48645" y="9408981"/>
            <a:ext cx="2944283" cy="497019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EBB4A9A3-B107-4469-B41C-1BD4FAA7F7FA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lvl="0">
              <a:defRPr/>
            </a:pPr>
            <a:fld id="{EBB4A9A3-B107-4469-B41C-1BD4FAA7F7FA}" type="slidenum">
              <a:rPr lang="en-US" altLang="en-US"/>
              <a:pPr lvl="0">
                <a:defRPr/>
              </a:pPr>
              <a:t>1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제목 슬라이드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0"/>
          </p:nvPr>
        </p:nvSpPr>
        <p:spPr>
          <a:xfrm>
            <a:off x="914400" y="1122362"/>
            <a:ext cx="10363200" cy="2387600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1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>
              <a:defRPr/>
            </a:pPr>
            <a:r>
              <a:rPr lang="ko-KR" altLang="en-US"/>
              <a:t>마스터 부제목 스타일 편집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08FFF47-F7C8-4417-B66B-1876CACD7C6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10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제목 및 세로 텍스트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08FFF47-F7C8-4417-B66B-1876CACD7C6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1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세로 제목 및 텍스트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 idx="0"/>
          </p:nvPr>
        </p:nvSpPr>
        <p:spPr>
          <a:xfrm>
            <a:off x="8724900" y="365124"/>
            <a:ext cx="2628900" cy="5811837"/>
          </a:xfrm>
        </p:spPr>
        <p:txBody>
          <a:bodyPr vert="eaVert"/>
          <a:lstStyle/>
          <a:p>
            <a:pPr lvl="0">
              <a:defRPr/>
            </a:pPr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4"/>
            <a:ext cx="7734300" cy="5811837"/>
          </a:xfrm>
        </p:spPr>
        <p:txBody>
          <a:bodyPr vert="eaVert"/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08FFF47-F7C8-4417-B66B-1876CACD7C6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1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3_제목 및 내용" userDrawn="1">
  <p:cSld name="3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pPr lvl="0">
              <a:defRPr/>
            </a:pPr>
            <a:r>
              <a:rPr lang="en-US" altLang="ko-KR"/>
              <a:t>Master Title Style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838200" y="1606582"/>
            <a:ext cx="10515600" cy="4570380"/>
          </a:xfrm>
        </p:spPr>
        <p:txBody>
          <a:bodyPr/>
          <a:lstStyle>
            <a:lvl1pPr>
              <a:lnSpc>
                <a:spcPct val="120000"/>
              </a:lnSpc>
              <a:spcAft>
                <a:spcPts val="900"/>
              </a:spcAft>
              <a:defRPr/>
            </a:lvl1pPr>
            <a:lvl2pPr>
              <a:lnSpc>
                <a:spcPct val="120000"/>
              </a:lnSpc>
              <a:spcAft>
                <a:spcPts val="900"/>
              </a:spcAft>
              <a:defRPr/>
            </a:lvl2pPr>
            <a:lvl3pPr>
              <a:lnSpc>
                <a:spcPct val="120000"/>
              </a:lnSpc>
              <a:defRPr baseline="0"/>
            </a:lvl3pPr>
            <a:lvl4pPr>
              <a:lnSpc>
                <a:spcPct val="120000"/>
              </a:lnSpc>
              <a:defRPr baseline="0"/>
            </a:lvl4pPr>
            <a:lvl5pPr>
              <a:lnSpc>
                <a:spcPct val="120000"/>
              </a:lnSpc>
              <a:defRPr baseline="0"/>
            </a:lvl5pPr>
          </a:lstStyle>
          <a:p>
            <a:pPr lvl="0">
              <a:defRPr/>
            </a:pPr>
            <a:r>
              <a:rPr lang="en-US" altLang="ko-KR"/>
              <a:t>Master Text Style</a:t>
            </a:r>
            <a:endParaRPr lang="en-US" altLang="ko-KR"/>
          </a:p>
          <a:p>
            <a:pPr lvl="1">
              <a:defRPr/>
            </a:pPr>
            <a:r>
              <a:rPr lang="en-US" altLang="ko-KR"/>
              <a:t>Second Text</a:t>
            </a:r>
            <a:endParaRPr lang="en-US" altLang="ko-KR"/>
          </a:p>
          <a:p>
            <a:pPr lvl="2">
              <a:defRPr/>
            </a:pPr>
            <a:r>
              <a:rPr lang="en-US" altLang="ko-KR"/>
              <a:t>Third Text</a:t>
            </a:r>
            <a:endParaRPr lang="en-US" altLang="ko-KR"/>
          </a:p>
          <a:p>
            <a:pPr lvl="3">
              <a:defRPr/>
            </a:pPr>
            <a:r>
              <a:rPr lang="en-US" altLang="ko-KR"/>
              <a:t>Fourth Text</a:t>
            </a:r>
            <a:endParaRPr lang="en-US" altLang="ko-KR"/>
          </a:p>
          <a:p>
            <a:pPr lvl="4">
              <a:defRPr/>
            </a:pPr>
            <a:r>
              <a:rPr lang="en-US" altLang="ko-KR"/>
              <a:t>Fifth Text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87D8D2C9-F5A5-4A0D-B920-B2EB7C68C606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3" hasCustomPrompt="1"/>
          </p:nvPr>
        </p:nvSpPr>
        <p:spPr>
          <a:xfrm>
            <a:off x="1037064" y="936125"/>
            <a:ext cx="10361342" cy="636586"/>
          </a:xfrm>
        </p:spPr>
        <p:txBody>
          <a:bodyPr/>
          <a:lstStyle>
            <a:lvl1pPr marL="0" indent="0">
              <a:buNone/>
              <a:defRPr baseline="0">
                <a:solidFill>
                  <a:srgbClr val="92d050"/>
                </a:solidFill>
                <a:latin typeface="Helvetica 45 Light"/>
              </a:defRPr>
            </a:lvl1pPr>
          </a:lstStyle>
          <a:p>
            <a:pPr lvl="0">
              <a:defRPr/>
            </a:pPr>
            <a:r>
              <a:rPr lang="en-US" altLang="ko-KR"/>
              <a:t>SubTitle Style</a:t>
            </a:r>
            <a:endParaRPr lang="ko-KR" altLang="en-US"/>
          </a:p>
        </p:txBody>
      </p:sp>
      <p:sp>
        <p:nvSpPr>
          <p:cNvPr id="11" name="TextBox 10"/>
          <p:cNvSpPr txBox="1"/>
          <p:nvPr userDrawn="1"/>
        </p:nvSpPr>
        <p:spPr>
          <a:xfrm rot="5400000">
            <a:off x="819473" y="998114"/>
            <a:ext cx="288861" cy="4001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350">
                <a:solidFill>
                  <a:srgbClr val="92d050"/>
                </a:solidFill>
                <a:latin typeface="Helvetica 65 Medium"/>
              </a:rPr>
              <a:t>^</a:t>
            </a:r>
            <a:endParaRPr lang="ko-KR" altLang="en-US" sz="1350">
              <a:solidFill>
                <a:srgbClr val="92d050"/>
              </a:solidFill>
              <a:latin typeface="Helvetica 65 Medium"/>
            </a:endParaRPr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13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4_제목 및 내용" userDrawn="1">
  <p:cSld name="4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pPr lvl="0">
              <a:defRPr/>
            </a:pPr>
            <a:r>
              <a:rPr lang="en-US" altLang="ko-KR"/>
              <a:t>Master Title Style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838200" y="1606582"/>
            <a:ext cx="10515600" cy="4570380"/>
          </a:xfrm>
        </p:spPr>
        <p:txBody>
          <a:bodyPr/>
          <a:lstStyle>
            <a:lvl1pPr>
              <a:lnSpc>
                <a:spcPct val="120000"/>
              </a:lnSpc>
              <a:spcAft>
                <a:spcPts val="900"/>
              </a:spcAft>
              <a:defRPr/>
            </a:lvl1pPr>
            <a:lvl2pPr>
              <a:lnSpc>
                <a:spcPct val="120000"/>
              </a:lnSpc>
              <a:spcAft>
                <a:spcPts val="900"/>
              </a:spcAft>
              <a:defRPr/>
            </a:lvl2pPr>
            <a:lvl3pPr>
              <a:lnSpc>
                <a:spcPct val="120000"/>
              </a:lnSpc>
              <a:defRPr baseline="0"/>
            </a:lvl3pPr>
            <a:lvl4pPr>
              <a:lnSpc>
                <a:spcPct val="120000"/>
              </a:lnSpc>
              <a:defRPr baseline="0"/>
            </a:lvl4pPr>
            <a:lvl5pPr>
              <a:lnSpc>
                <a:spcPct val="120000"/>
              </a:lnSpc>
              <a:defRPr baseline="0"/>
            </a:lvl5pPr>
          </a:lstStyle>
          <a:p>
            <a:pPr lvl="0">
              <a:defRPr/>
            </a:pPr>
            <a:r>
              <a:rPr lang="en-US" altLang="ko-KR"/>
              <a:t>Master Text Style</a:t>
            </a:r>
            <a:endParaRPr lang="en-US" altLang="ko-KR"/>
          </a:p>
          <a:p>
            <a:pPr lvl="1">
              <a:defRPr/>
            </a:pPr>
            <a:r>
              <a:rPr lang="en-US" altLang="ko-KR"/>
              <a:t>Second Text</a:t>
            </a:r>
            <a:endParaRPr lang="en-US" altLang="ko-KR"/>
          </a:p>
          <a:p>
            <a:pPr lvl="2">
              <a:defRPr/>
            </a:pPr>
            <a:r>
              <a:rPr lang="en-US" altLang="ko-KR"/>
              <a:t>Third Text</a:t>
            </a:r>
            <a:endParaRPr lang="en-US" altLang="ko-KR"/>
          </a:p>
          <a:p>
            <a:pPr lvl="3">
              <a:defRPr/>
            </a:pPr>
            <a:r>
              <a:rPr lang="en-US" altLang="ko-KR"/>
              <a:t>Fourth Text</a:t>
            </a:r>
            <a:endParaRPr lang="en-US" altLang="ko-KR"/>
          </a:p>
          <a:p>
            <a:pPr lvl="4">
              <a:defRPr/>
            </a:pPr>
            <a:r>
              <a:rPr lang="en-US" altLang="ko-KR"/>
              <a:t>Fifth Text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87D8D2C9-F5A5-4A0D-B920-B2EB7C68C606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3" hasCustomPrompt="1"/>
          </p:nvPr>
        </p:nvSpPr>
        <p:spPr>
          <a:xfrm>
            <a:off x="1037064" y="936125"/>
            <a:ext cx="10361342" cy="636586"/>
          </a:xfrm>
        </p:spPr>
        <p:txBody>
          <a:bodyPr/>
          <a:lstStyle>
            <a:lvl1pPr marL="0" indent="0">
              <a:buNone/>
              <a:defRPr baseline="0">
                <a:solidFill>
                  <a:srgbClr val="92d050"/>
                </a:solidFill>
                <a:latin typeface="Helvetica 45 Light"/>
              </a:defRPr>
            </a:lvl1pPr>
          </a:lstStyle>
          <a:p>
            <a:pPr lvl="0">
              <a:defRPr/>
            </a:pPr>
            <a:r>
              <a:rPr lang="en-US" altLang="ko-KR"/>
              <a:t>SubTitle Style</a:t>
            </a:r>
            <a:endParaRPr lang="ko-KR" altLang="en-US"/>
          </a:p>
        </p:txBody>
      </p:sp>
      <p:sp>
        <p:nvSpPr>
          <p:cNvPr id="11" name="TextBox 10"/>
          <p:cNvSpPr txBox="1"/>
          <p:nvPr userDrawn="1"/>
        </p:nvSpPr>
        <p:spPr>
          <a:xfrm rot="5400000">
            <a:off x="819473" y="998114"/>
            <a:ext cx="288861" cy="4001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350">
                <a:solidFill>
                  <a:srgbClr val="92d050"/>
                </a:solidFill>
                <a:latin typeface="Helvetica 65 Medium"/>
              </a:rPr>
              <a:t>^</a:t>
            </a:r>
            <a:endParaRPr lang="ko-KR" altLang="en-US" sz="1350">
              <a:solidFill>
                <a:srgbClr val="92d050"/>
              </a:solidFill>
              <a:latin typeface="Helvetica 65 Medium"/>
            </a:endParaRPr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2_제목 및 내용" preserve="1" userDrawn="1">
  <p:cSld name="2_제목 및 내용"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 userDrawn="1"/>
        </p:nvSpPr>
        <p:spPr>
          <a:xfrm>
            <a:off x="0" y="6585993"/>
            <a:ext cx="12192000" cy="272006"/>
          </a:xfrm>
          <a:prstGeom prst="rect">
            <a:avLst/>
          </a:prstGeom>
          <a:solidFill>
            <a:srgbClr val="cfe2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47866" y="1456974"/>
            <a:ext cx="10805932" cy="4719988"/>
          </a:xfrm>
        </p:spPr>
        <p:txBody>
          <a:bodyPr>
            <a:normAutofit/>
          </a:bodyPr>
          <a:lstStyle>
            <a:lvl1pPr>
              <a:lnSpc>
                <a:spcPct val="125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cs typeface="Segoe UI Light"/>
              </a:defRPr>
            </a:lvl1pPr>
            <a:lvl2pPr>
              <a:lnSpc>
                <a:spcPct val="125000"/>
              </a:lnSpc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cs typeface="Segoe UI Light"/>
              </a:defRPr>
            </a:lvl2pPr>
            <a:lvl3pPr>
              <a:lnSpc>
                <a:spcPct val="125000"/>
              </a:lnSpc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cs typeface="Segoe UI Light"/>
              </a:defRPr>
            </a:lvl3pPr>
            <a:lvl4pPr>
              <a:lnSpc>
                <a:spcPct val="125000"/>
              </a:lnSpc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cs typeface="Segoe UI Light"/>
              </a:defRPr>
            </a:lvl4pPr>
            <a:lvl5pPr>
              <a:lnSpc>
                <a:spcPct val="125000"/>
              </a:lnSpc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cs typeface="Segoe UI Light"/>
              </a:defRPr>
            </a:lvl5pPr>
          </a:lstStyle>
          <a:p>
            <a:pPr lvl="0">
              <a:defRPr/>
            </a:pPr>
            <a:r>
              <a:rPr lang="en-US" altLang="ko-KR"/>
              <a:t>Master Text Style</a:t>
            </a:r>
            <a:endParaRPr lang="en-US" altLang="ko-KR"/>
          </a:p>
          <a:p>
            <a:pPr lvl="1">
              <a:defRPr/>
            </a:pPr>
            <a:r>
              <a:rPr lang="en-US" altLang="ko-KR"/>
              <a:t>Second </a:t>
            </a:r>
            <a:endParaRPr lang="en-US" altLang="ko-KR"/>
          </a:p>
          <a:p>
            <a:pPr lvl="2">
              <a:defRPr/>
            </a:pPr>
            <a:r>
              <a:rPr lang="en-US" altLang="ko-KR"/>
              <a:t>Third</a:t>
            </a:r>
            <a:endParaRPr lang="en-US" altLang="ko-KR"/>
          </a:p>
          <a:p>
            <a:pPr lvl="3">
              <a:defRPr/>
            </a:pPr>
            <a:r>
              <a:rPr lang="en-US" altLang="ko-KR"/>
              <a:t>Fourth</a:t>
            </a:r>
            <a:endParaRPr lang="en-US" altLang="ko-KR"/>
          </a:p>
          <a:p>
            <a:pPr lvl="4">
              <a:defRPr/>
            </a:pPr>
            <a:r>
              <a:rPr lang="en-US" altLang="ko-KR"/>
              <a:t>Fifth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0" y="6620721"/>
            <a:ext cx="691200" cy="219525"/>
          </a:xfrm>
        </p:spPr>
        <p:txBody>
          <a:bodyPr/>
          <a:lstStyle>
            <a:lvl1pPr algn="l">
              <a:defRPr sz="1100">
                <a:solidFill>
                  <a:schemeClr val="dk1"/>
                </a:solidFill>
                <a:latin typeface="Segoe UI Semibold"/>
                <a:cs typeface="Segoe UI Semibold"/>
              </a:defRPr>
            </a:lvl1pPr>
          </a:lstStyle>
          <a:p>
            <a:pPr lvl="0">
              <a:defRPr/>
            </a:pPr>
            <a:fld id="{B08FFF47-F7C8-4417-B66B-1876CACD7C6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  <p:sp>
        <p:nvSpPr>
          <p:cNvPr id="8" name="TextBox 7"/>
          <p:cNvSpPr txBox="1"/>
          <p:nvPr userDrawn="1"/>
        </p:nvSpPr>
        <p:spPr>
          <a:xfrm>
            <a:off x="691197" y="6585988"/>
            <a:ext cx="11500803" cy="260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100" b="0">
                <a:solidFill>
                  <a:schemeClr val="dk1"/>
                </a:solidFill>
                <a:latin typeface="Segoe UI Semibold"/>
                <a:ea typeface="+mn-ea"/>
                <a:cs typeface="Segoe UI Semibold"/>
              </a:rPr>
              <a:t>Lecture </a:t>
            </a:r>
            <a:r>
              <a:rPr lang="en-US" altLang="ko-KR" sz="1100" b="0" baseline="0">
                <a:solidFill>
                  <a:schemeClr val="dk1"/>
                </a:solidFill>
                <a:latin typeface="Segoe UI Light"/>
                <a:ea typeface="+mn-ea"/>
                <a:cs typeface="Segoe UI Light"/>
              </a:rPr>
              <a:t>|</a:t>
            </a:r>
            <a:r>
              <a:rPr lang="en-US" altLang="ko-KR" sz="1100" b="0">
                <a:solidFill>
                  <a:schemeClr val="dk1"/>
                </a:solidFill>
                <a:latin typeface="Segoe UI Light"/>
                <a:ea typeface="+mn-ea"/>
                <a:cs typeface="Segoe UI Light"/>
              </a:rPr>
              <a:t> Computer</a:t>
            </a:r>
            <a:r>
              <a:rPr lang="ko-KR" altLang="en-US" sz="1100" b="0">
                <a:solidFill>
                  <a:schemeClr val="dk1"/>
                </a:solidFill>
                <a:latin typeface="Segoe UI Light"/>
                <a:ea typeface="+mn-ea"/>
                <a:cs typeface="Segoe UI Light"/>
              </a:rPr>
              <a:t> </a:t>
            </a:r>
            <a:r>
              <a:rPr lang="en-US" altLang="ko-KR" sz="1100" b="0" baseline="0">
                <a:solidFill>
                  <a:schemeClr val="dk1"/>
                </a:solidFill>
                <a:latin typeface="Segoe UI Light"/>
                <a:ea typeface="+mn-ea"/>
                <a:cs typeface="Segoe UI Light"/>
              </a:rPr>
              <a:t>Science</a:t>
            </a:r>
            <a:r>
              <a:rPr lang="en-US" altLang="ko-KR" sz="1100" b="0">
                <a:solidFill>
                  <a:schemeClr val="dk1"/>
                </a:solidFill>
                <a:latin typeface="Segoe UI Light"/>
                <a:ea typeface="+mn-ea"/>
                <a:cs typeface="Segoe UI Light"/>
              </a:rPr>
              <a:t>,</a:t>
            </a:r>
            <a:r>
              <a:rPr lang="en-US" altLang="ko-KR" sz="1100" b="0" baseline="0">
                <a:solidFill>
                  <a:schemeClr val="dk1"/>
                </a:solidFill>
                <a:latin typeface="Segoe UI Light"/>
                <a:ea typeface="+mn-ea"/>
                <a:cs typeface="Segoe UI Light"/>
              </a:rPr>
              <a:t> R.O.K. Air Force Academy</a:t>
            </a:r>
            <a:endParaRPr lang="en-US" altLang="ko-KR" sz="1100" b="0" baseline="0">
              <a:solidFill>
                <a:schemeClr val="dk1"/>
              </a:solidFill>
              <a:latin typeface="Segoe UI Light"/>
              <a:ea typeface="+mn-ea"/>
              <a:cs typeface="Segoe UI Light"/>
            </a:endParaRPr>
          </a:p>
        </p:txBody>
      </p:sp>
      <p:sp>
        <p:nvSpPr>
          <p:cNvPr id="10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54460" y="695325"/>
            <a:ext cx="10794130" cy="304800"/>
          </a:xfrm>
        </p:spPr>
        <p:txBody>
          <a:bodyPr wrap="square" lIns="0" tIns="0" rIns="0" bIns="0" anchor="ctr" anchorCtr="0">
            <a:spAutoFit/>
          </a:bodyPr>
          <a:lstStyle>
            <a:lvl1pPr marL="0" indent="65127">
              <a:buNone/>
              <a:defRPr xmlns:mc="http://schemas.openxmlformats.org/markup-compatibility/2006" xmlns:hp="http://schemas.haansoft.com/office/presentation/8.0" kumimoji="0" sz="2800" b="0" i="0" u="none" strike="noStrike" cap="none" normalizeH="0" baseline="0" mc:Ignorable="hp" hp:hslEmbossed="0">
                <a:solidFill>
                  <a:schemeClr val="dk1"/>
                </a:solidFill>
                <a:latin typeface="Segoe UI Semibold"/>
                <a:ea typeface="+mj-ea"/>
                <a:cs typeface="Segoe UI Semibold"/>
              </a:defRPr>
            </a:lvl1pPr>
          </a:lstStyle>
          <a:p>
            <a:pPr lvl="0">
              <a:defRPr/>
            </a:pPr>
            <a:r>
              <a:rPr lang="en-US" altLang="ko-KR"/>
              <a:t>Subtitle</a:t>
            </a:r>
            <a:endParaRPr lang="ko-KR" altLang="en-US"/>
          </a:p>
        </p:txBody>
      </p:sp>
      <p:cxnSp>
        <p:nvCxnSpPr>
          <p:cNvPr id="15" name="직선 연결선 11"/>
          <p:cNvCxnSpPr/>
          <p:nvPr userDrawn="1"/>
        </p:nvCxnSpPr>
        <p:spPr>
          <a:xfrm>
            <a:off x="669148" y="1119661"/>
            <a:ext cx="10705338" cy="0"/>
          </a:xfrm>
          <a:prstGeom prst="line">
            <a:avLst/>
          </a:prstGeom>
          <a:noFill/>
          <a:ln w="6350" cap="flat" cmpd="sng" algn="ctr">
            <a:solidFill>
              <a:srgbClr val="000000">
                <a:alpha val="100000"/>
              </a:srgbClr>
            </a:solidFill>
            <a:prstDash val="solid"/>
            <a:miter/>
          </a:ln>
        </p:spPr>
      </p:cxnSp>
      <p:cxnSp>
        <p:nvCxnSpPr>
          <p:cNvPr id="18" name=""/>
          <p:cNvCxnSpPr/>
          <p:nvPr userDrawn="1"/>
        </p:nvCxnSpPr>
        <p:spPr>
          <a:xfrm>
            <a:off x="628865" y="1123516"/>
            <a:ext cx="10737295" cy="0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3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구역 머리글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>
          <a:xfrm>
            <a:off x="838200" y="2002631"/>
            <a:ext cx="10515600" cy="2852736"/>
          </a:xfrm>
        </p:spPr>
        <p:txBody>
          <a:bodyPr anchor="ctr" anchorCtr="0"/>
          <a:lstStyle>
            <a:lvl1pPr algn="ctr">
              <a:defRPr xmlns:mc="http://schemas.openxmlformats.org/markup-compatibility/2006" xmlns:hp="http://schemas.haansoft.com/office/presentation/8.0" kumimoji="0" sz="3200" b="0" i="0" u="none" strike="noStrike" cap="none" normalizeH="0" baseline="0" mc:Ignorable="hp" hp:hslEmbossed="0">
                <a:solidFill>
                  <a:schemeClr val="dk1"/>
                </a:solidFill>
                <a:latin typeface="Segoe UI Semibold"/>
                <a:ea typeface="+mj-ea"/>
                <a:cs typeface="Segoe UI Semibold"/>
              </a:defRPr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10" name="직사각형 10"/>
          <p:cNvSpPr/>
          <p:nvPr userDrawn="1"/>
        </p:nvSpPr>
        <p:spPr>
          <a:xfrm>
            <a:off x="0" y="6585993"/>
            <a:ext cx="12192000" cy="272006"/>
          </a:xfrm>
          <a:prstGeom prst="rect">
            <a:avLst/>
          </a:prstGeom>
          <a:solidFill>
            <a:srgbClr val="cfe2eb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2f5597"/>
              </a:solidFill>
              <a:latin typeface="Segoe UI Light"/>
              <a:ea typeface="맑은 고딕"/>
              <a:cs typeface="Segoe UI Light"/>
            </a:endParaRPr>
          </a:p>
        </p:txBody>
      </p:sp>
      <p:sp>
        <p:nvSpPr>
          <p:cNvPr id="11" name="Slide Number Placeholder 5"/>
          <p:cNvSpPr>
            <a:spLocks noGrp="1"/>
          </p:cNvSpPr>
          <p:nvPr userDrawn="1">
            <p:ph type="sldNum" sz="quarter" idx="10"/>
          </p:nvPr>
        </p:nvSpPr>
        <p:spPr>
          <a:xfrm>
            <a:off x="0" y="6620721"/>
            <a:ext cx="691200" cy="219525"/>
          </a:xfrm>
        </p:spPr>
        <p:txBody>
          <a:bodyPr vert="horz" lIns="91440" tIns="45720" rIns="91440" bIns="45720"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fld id="{B08FFF47-F7C8-4417-B66B-1876CACD7C6F}" type="slidenum">
              <a:rPr xmlns:mc="http://schemas.openxmlformats.org/markup-compatibility/2006" xmlns:hp="http://schemas.haansoft.com/office/presentation/8.0" kumimoji="0" lang="ko-KR" altLang="en-US" sz="11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Segoe UI Semibold"/>
                <a:ea typeface="맑은 고딕"/>
                <a:cs typeface="Segoe UI Semibold"/>
              </a:rPr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t>‹#›</a:t>
            </a:fld>
            <a:endParaRPr xmlns:mc="http://schemas.openxmlformats.org/markup-compatibility/2006" xmlns:hp="http://schemas.haansoft.com/office/presentation/8.0" kumimoji="0" lang="ko-KR" altLang="en-US" sz="1100" b="0" i="0" u="none" strike="noStrike" kern="1200" cap="none" spc="0" normalizeH="0" baseline="0" mc:Ignorable="hp" hp:hslEmbossed="0">
              <a:solidFill>
                <a:srgbClr val="000000"/>
              </a:solidFill>
              <a:latin typeface="Segoe UI Semibold"/>
              <a:ea typeface="맑은 고딕"/>
              <a:cs typeface="Segoe UI Semibold"/>
            </a:endParaRPr>
          </a:p>
        </p:txBody>
      </p:sp>
      <p:sp>
        <p:nvSpPr>
          <p:cNvPr id="12" name="TextBox 7"/>
          <p:cNvSpPr txBox="1"/>
          <p:nvPr userDrawn="1"/>
        </p:nvSpPr>
        <p:spPr>
          <a:xfrm>
            <a:off x="691197" y="6585988"/>
            <a:ext cx="11500803" cy="260581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1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Segoe UI Semibold"/>
                <a:ea typeface="맑은 고딕"/>
                <a:cs typeface="Segoe UI Semibold"/>
              </a:rPr>
              <a:t>Lecture </a:t>
            </a:r>
            <a:r>
              <a:rPr xmlns:mc="http://schemas.openxmlformats.org/markup-compatibility/2006" xmlns:hp="http://schemas.haansoft.com/office/presentation/8.0" kumimoji="0" lang="en-US" altLang="ko-KR" sz="11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Segoe UI Light"/>
                <a:ea typeface="맑은 고딕"/>
                <a:cs typeface="Segoe UI Light"/>
              </a:rPr>
              <a:t>| Computer</a:t>
            </a:r>
            <a:r>
              <a:rPr xmlns:mc="http://schemas.openxmlformats.org/markup-compatibility/2006" xmlns:hp="http://schemas.haansoft.com/office/presentation/8.0" kumimoji="0" lang="ko-KR" altLang="en-US" sz="11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Segoe UI Light"/>
                <a:ea typeface="맑은 고딕"/>
                <a:cs typeface="Segoe UI Light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11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Segoe UI Light"/>
                <a:ea typeface="맑은 고딕"/>
                <a:cs typeface="Segoe UI Light"/>
              </a:rPr>
              <a:t>Science, R.O.K. Air Force Academy</a:t>
            </a:r>
            <a:endParaRPr xmlns:mc="http://schemas.openxmlformats.org/markup-compatibility/2006" xmlns:hp="http://schemas.haansoft.com/office/presentation/8.0" kumimoji="0" lang="en-US" altLang="ko-KR" sz="1100" b="0" i="0" u="none" strike="noStrike" kern="1200" cap="none" spc="0" normalizeH="0" baseline="0" mc:Ignorable="hp" hp:hslEmbossed="0">
              <a:solidFill>
                <a:srgbClr val="000000"/>
              </a:solidFill>
              <a:latin typeface="Segoe UI Light"/>
              <a:ea typeface="맑은 고딕"/>
              <a:cs typeface="Segoe UI Light"/>
            </a:endParaRPr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4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콘텐츠 2개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351337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4"/>
            <a:ext cx="5181600" cy="4351337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08FFF47-F7C8-4417-B66B-1876CACD7C6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5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비교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>
          <a:xfrm>
            <a:off x="839788" y="365125"/>
            <a:ext cx="10515600" cy="1325562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2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4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2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4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08FFF47-F7C8-4417-B66B-1876CACD7C6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6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제목만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08FFF47-F7C8-4417-B66B-1876CACD7C6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7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빈 화면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08FFF47-F7C8-4417-B66B-1876CACD7C6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8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캡션 있는 콘텐츠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08FFF47-F7C8-4417-B66B-1876CACD7C6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9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캡션 있는 그림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4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>
              <a:defRPr/>
            </a:pPr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08FFF47-F7C8-4417-B66B-1876CACD7C6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slideLayout" Target="../slideLayouts/slideLayout12.xml"  /><Relationship Id="rId13" Type="http://schemas.openxmlformats.org/officeDocument/2006/relationships/slideLayout" Target="../slideLayouts/slideLayout13.xml"  /><Relationship Id="rId14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Office 테마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 idx="0"/>
          </p:nvPr>
        </p:nvSpPr>
        <p:spPr>
          <a:xfrm>
            <a:off x="838200" y="365125"/>
            <a:ext cx="10515600" cy="1325562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lvl="0">
              <a:defRPr/>
            </a:pPr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4"/>
            <a:ext cx="10515600" cy="4351337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4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4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4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fld id="{B08FFF47-F7C8-4417-B66B-1876CACD7C6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35" r:id="rId2"/>
    <p:sldLayoutId id="2147483736" r:id="rId3"/>
    <p:sldLayoutId id="2147483737" r:id="rId4"/>
    <p:sldLayoutId id="2147483738" r:id="rId5"/>
    <p:sldLayoutId id="2147483739" r:id="rId6"/>
    <p:sldLayoutId id="2147483740" r:id="rId7"/>
    <p:sldLayoutId id="2147483741" r:id="rId8"/>
    <p:sldLayoutId id="2147483742" r:id="rId9"/>
    <p:sldLayoutId id="2147483743" r:id="rId10"/>
    <p:sldLayoutId id="2147483744" r:id="rId11"/>
    <p:sldLayoutId id="2147483745" r:id="rId12"/>
    <p:sldLayoutId id="2147483746" r:id="rId13"/>
  </p:sldLayoutIdLst>
  <p:transition xmlns:mc="http://schemas.openxmlformats.org/markup-compatibility/2006" xmlns:hp="http://schemas.haansoft.com/office/presentation/8.0" mc:Ignorable="hp" hp:hslDur="500"/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2" Type="http://schemas.openxmlformats.org/officeDocument/2006/relationships/slideLayout" Target="../slideLayouts/slideLayout1.xml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.png"  /><Relationship Id="rId3" Type="http://schemas.openxmlformats.org/officeDocument/2006/relationships/image" Target="../media/image9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.png"  /><Relationship Id="rId3" Type="http://schemas.openxmlformats.org/officeDocument/2006/relationships/image" Target="../media/image12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14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.png"  /><Relationship Id="rId3" Type="http://schemas.openxmlformats.org/officeDocument/2006/relationships/image" Target="../media/image16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7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8.png"  /><Relationship Id="rId3" Type="http://schemas.openxmlformats.org/officeDocument/2006/relationships/image" Target="../media/image19.pn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.png"  /><Relationship Id="rId3" Type="http://schemas.openxmlformats.org/officeDocument/2006/relationships/image" Target="../media/image5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.png"  /><Relationship Id="rId3" Type="http://schemas.openxmlformats.org/officeDocument/2006/relationships/image" Target="../media/image7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>
          <a:xfrm>
            <a:off x="914399" y="1747156"/>
            <a:ext cx="10363200" cy="3363686"/>
          </a:xfrm>
          <a:prstGeom prst="rect">
            <a:avLst/>
          </a:prstGeom>
          <a:noFill/>
        </p:spPr>
        <p:txBody>
          <a:bodyPr anchor="ctr" anchorCtr="0">
            <a:normAutofit/>
          </a:bodyPr>
          <a:lstStyle/>
          <a:p>
            <a:pPr algn="l">
              <a:lnSpc>
                <a:spcPct val="120000"/>
              </a:lnSpc>
              <a:defRPr/>
            </a:pPr>
            <a:r>
              <a:rPr lang="en-US" altLang="ko-KR" sz="1900">
                <a:solidFill>
                  <a:schemeClr val="accent5"/>
                </a:solidFill>
                <a:latin typeface="Segoe UI Semibold"/>
                <a:ea typeface="+mn-ea"/>
                <a:cs typeface="Segoe UI Semibold"/>
              </a:rPr>
              <a:t>23-1</a:t>
            </a:r>
            <a:r>
              <a:rPr lang="ko-KR" altLang="en-US" sz="1900">
                <a:solidFill>
                  <a:schemeClr val="accent5"/>
                </a:solidFill>
                <a:latin typeface="Segoe UI Semibold"/>
                <a:ea typeface="+mn-ea"/>
                <a:cs typeface="Segoe UI Semibold"/>
              </a:rPr>
              <a:t>학기 네트워크 프로그래밍</a:t>
            </a:r>
            <a:br>
              <a:rPr lang="ko-KR" altLang="en-US" sz="3900">
                <a:solidFill>
                  <a:schemeClr val="accent2"/>
                </a:solidFill>
              </a:rPr>
            </a:br>
            <a:r>
              <a:rPr lang="ko-KR" altLang="ko-KR" sz="3100">
                <a:solidFill>
                  <a:schemeClr val="bg2">
                    <a:lumMod val="25000"/>
                  </a:schemeClr>
                </a:solidFill>
                <a:latin typeface="Segoe UI Semilight"/>
                <a:ea typeface="+mj-ea"/>
                <a:cs typeface="Segoe UI Semilight"/>
              </a:rPr>
              <a:t>13. 오디오 비디오 제어 및 위치정보 서비스</a:t>
            </a:r>
            <a:endParaRPr lang="ko-KR" altLang="ko-KR" sz="3100">
              <a:solidFill>
                <a:schemeClr val="bg2">
                  <a:lumMod val="25000"/>
                </a:schemeClr>
              </a:solidFill>
              <a:latin typeface="Segoe UI Semilight"/>
              <a:ea typeface="+mj-ea"/>
              <a:cs typeface="Segoe UI Semilight"/>
            </a:endParaRPr>
          </a:p>
        </p:txBody>
      </p:sp>
      <p:sp>
        <p:nvSpPr>
          <p:cNvPr id="6" name="직사각형 10"/>
          <p:cNvSpPr/>
          <p:nvPr userDrawn="1"/>
        </p:nvSpPr>
        <p:spPr>
          <a:xfrm>
            <a:off x="0" y="6585993"/>
            <a:ext cx="12192000" cy="272006"/>
          </a:xfrm>
          <a:prstGeom prst="rect">
            <a:avLst/>
          </a:prstGeom>
          <a:solidFill>
            <a:srgbClr val="cfe2eb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2f5597"/>
              </a:solidFill>
              <a:latin typeface="Segoe UI Light"/>
              <a:ea typeface="맑은 고딕"/>
              <a:cs typeface="Segoe UI Light"/>
            </a:endParaRPr>
          </a:p>
        </p:txBody>
      </p:sp>
      <p:sp>
        <p:nvSpPr>
          <p:cNvPr id="7" name="TextBox 7"/>
          <p:cNvSpPr txBox="1"/>
          <p:nvPr userDrawn="1"/>
        </p:nvSpPr>
        <p:spPr>
          <a:xfrm>
            <a:off x="691197" y="6585988"/>
            <a:ext cx="11500803" cy="260581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1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Segoe UI Semibold"/>
                <a:ea typeface="맑은 고딕"/>
                <a:cs typeface="Segoe UI Semibold"/>
              </a:rPr>
              <a:t>Lecture </a:t>
            </a:r>
            <a:r>
              <a:rPr xmlns:mc="http://schemas.openxmlformats.org/markup-compatibility/2006" xmlns:hp="http://schemas.haansoft.com/office/presentation/8.0" kumimoji="0" lang="en-US" altLang="ko-KR" sz="11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Segoe UI Light"/>
                <a:ea typeface="맑은 고딕"/>
                <a:cs typeface="Segoe UI Light"/>
              </a:rPr>
              <a:t>| Computer</a:t>
            </a:r>
            <a:r>
              <a:rPr xmlns:mc="http://schemas.openxmlformats.org/markup-compatibility/2006" xmlns:hp="http://schemas.haansoft.com/office/presentation/8.0" kumimoji="0" lang="ko-KR" altLang="en-US" sz="11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Segoe UI Light"/>
                <a:ea typeface="맑은 고딕"/>
                <a:cs typeface="Segoe UI Light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11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Segoe UI Light"/>
                <a:ea typeface="맑은 고딕"/>
                <a:cs typeface="Segoe UI Light"/>
              </a:rPr>
              <a:t>Science, R.O.K. Air Force Academy</a:t>
            </a:r>
            <a:endParaRPr xmlns:mc="http://schemas.openxmlformats.org/markup-compatibility/2006" xmlns:hp="http://schemas.haansoft.com/office/presentation/8.0" kumimoji="0" lang="en-US" altLang="ko-KR" sz="1100" b="0" i="0" u="none" strike="noStrike" kern="1200" cap="none" spc="0" normalizeH="0" baseline="0" mc:Ignorable="hp" hp:hslEmbossed="0">
              <a:solidFill>
                <a:srgbClr val="000000"/>
              </a:solidFill>
              <a:latin typeface="Segoe UI Light"/>
              <a:ea typeface="맑은 고딕"/>
              <a:cs typeface="Segoe UI Ligh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>
            <a:spLocks noGrp="1"/>
          </p:cNvSpPr>
          <p:nvPr>
            <p:ph idx="1" hasCustomPrompt="1"/>
          </p:nvPr>
        </p:nvSpPr>
        <p:spPr/>
        <p:txBody>
          <a:bodyPr>
            <a:normAutofit lnSpcReduction="10000"/>
          </a:bodyPr>
          <a:lstStyle/>
          <a:p>
            <a:pPr lvl="0">
              <a:defRPr/>
            </a:pPr>
            <a:r>
              <a:rPr lang="en-US" altLang="ko-KR"/>
              <a:t>onended </a:t>
            </a:r>
            <a:r>
              <a:rPr lang="ko-KR" altLang="en-US"/>
              <a:t>리스너</a:t>
            </a:r>
            <a:r>
              <a:rPr lang="en-US" altLang="ko-KR"/>
              <a:t> </a:t>
            </a:r>
            <a:endParaRPr lang="en-US" altLang="ko-KR"/>
          </a:p>
          <a:p>
            <a:pPr lvl="1">
              <a:defRPr/>
            </a:pPr>
            <a:r>
              <a:rPr lang="ko-KR" altLang="en-US"/>
              <a:t>오디오</a:t>
            </a:r>
            <a:r>
              <a:rPr lang="en-US" altLang="ko-KR"/>
              <a:t>/</a:t>
            </a:r>
            <a:r>
              <a:rPr lang="ko-KR" altLang="en-US"/>
              <a:t>비디오의 재생이 완료되었을 때 호출되는 이벤트 리스너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예</a:t>
            </a:r>
            <a:r>
              <a:rPr lang="en-US" altLang="ko-KR"/>
              <a:t>) </a:t>
            </a:r>
            <a:r>
              <a:rPr lang="ko-KR" altLang="en-US"/>
              <a:t>리스너 작성 사례</a:t>
            </a:r>
            <a:endParaRPr lang="ko-KR" altLang="en-US"/>
          </a:p>
          <a:p>
            <a:pPr lvl="1">
              <a:defRPr/>
            </a:pPr>
            <a:endParaRPr lang="en-US" altLang="ko-KR"/>
          </a:p>
          <a:p>
            <a:pPr lvl="1">
              <a:defRPr/>
            </a:pPr>
            <a:endParaRPr lang="en-US" altLang="ko-KR"/>
          </a:p>
          <a:p>
            <a:pPr lvl="1">
              <a:defRPr/>
            </a:pPr>
            <a:endParaRPr lang="en-US" altLang="ko-KR"/>
          </a:p>
          <a:p>
            <a:pPr lvl="1">
              <a:defRPr/>
            </a:pPr>
            <a:endParaRPr lang="en-US" altLang="ko-KR"/>
          </a:p>
          <a:p>
            <a:pPr marL="457200" lvl="1" indent="0">
              <a:buNone/>
              <a:defRPr/>
            </a:pPr>
            <a:endParaRPr lang="en-US" altLang="ko-KR"/>
          </a:p>
          <a:p>
            <a:pPr lvl="1">
              <a:defRPr/>
            </a:pPr>
            <a:r>
              <a:rPr lang="en-US" altLang="ko-KR"/>
              <a:t>loop </a:t>
            </a:r>
            <a:r>
              <a:rPr lang="ko-KR" altLang="en-US"/>
              <a:t>속성이 설정되면 </a:t>
            </a:r>
            <a:r>
              <a:rPr lang="en-US" altLang="ko-KR"/>
              <a:t>onended </a:t>
            </a:r>
            <a:r>
              <a:rPr lang="ko-KR" altLang="en-US"/>
              <a:t>이벤트 리스너 호출되지 않음</a:t>
            </a:r>
            <a:endParaRPr lang="ko-KR" altLang="en-US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08FFF47-F7C8-4417-B66B-1876CACD7C6F}" type="slidenum">
              <a:rPr lang="en-US" altLang="en-US"/>
              <a:pPr lvl="0">
                <a:defRPr/>
              </a:pPr>
              <a:t>10</a:t>
            </a:fld>
            <a:endParaRPr lang="en-US" altLang="en-US"/>
          </a:p>
        </p:txBody>
      </p:sp>
      <p:sp>
        <p:nvSpPr>
          <p:cNvPr id="4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54460" y="666750"/>
            <a:ext cx="10794130" cy="381000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오디오와 비디오의 </a:t>
            </a:r>
            <a:r>
              <a:rPr lang="en-US" altLang="ko-KR"/>
              <a:t>onended </a:t>
            </a:r>
            <a:r>
              <a:rPr lang="ko-KR" altLang="en-US"/>
              <a:t>리스너</a:t>
            </a:r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300238" y="2961390"/>
            <a:ext cx="7056784" cy="17896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defTabSz="179999" latinLnBrk="0">
              <a:defRPr/>
            </a:pPr>
            <a:r>
              <a:rPr lang="en-US" altLang="ko-KR" sz="1400" kern="0">
                <a:solidFill>
                  <a:srgbClr val="000000"/>
                </a:solidFill>
                <a:latin typeface="+mj-ea"/>
                <a:ea typeface="+mj-ea"/>
                <a:cs typeface="+mn-cs"/>
              </a:rPr>
              <a:t>&lt;audio id="audio" src="media/EmbraceableYou.mp3" controls&gt;&lt;/audio&gt;</a:t>
            </a:r>
            <a:endParaRPr lang="en-US" altLang="ko-KR" sz="1400" kern="0">
              <a:solidFill>
                <a:srgbClr val="000000"/>
              </a:solidFill>
              <a:latin typeface="+mj-ea"/>
              <a:ea typeface="+mj-ea"/>
              <a:cs typeface="+mn-cs"/>
            </a:endParaRPr>
          </a:p>
          <a:p>
            <a:pPr defTabSz="179999" latinLnBrk="0">
              <a:defRPr/>
            </a:pPr>
            <a:endParaRPr lang="en-US" altLang="ko-KR" sz="1400" kern="0">
              <a:solidFill>
                <a:srgbClr val="000000"/>
              </a:solidFill>
              <a:latin typeface="+mj-ea"/>
              <a:ea typeface="+mj-ea"/>
              <a:cs typeface="+mn-cs"/>
            </a:endParaRPr>
          </a:p>
          <a:p>
            <a:pPr defTabSz="179999" latinLnBrk="0">
              <a:defRPr/>
            </a:pPr>
            <a:r>
              <a:rPr lang="en-US" altLang="ko-KR" sz="1400" kern="0">
                <a:solidFill>
                  <a:srgbClr val="000000"/>
                </a:solidFill>
                <a:latin typeface="+mj-ea"/>
                <a:ea typeface="+mj-ea"/>
                <a:cs typeface="+mn-cs"/>
              </a:rPr>
              <a:t>&lt;script&gt;</a:t>
            </a:r>
            <a:endParaRPr lang="en-US" altLang="ko-KR" sz="1400" kern="0">
              <a:solidFill>
                <a:srgbClr val="000000"/>
              </a:solidFill>
              <a:latin typeface="+mj-ea"/>
              <a:ea typeface="+mj-ea"/>
              <a:cs typeface="+mn-cs"/>
            </a:endParaRPr>
          </a:p>
          <a:p>
            <a:pPr defTabSz="179999" latinLnBrk="0">
              <a:defRPr/>
            </a:pPr>
            <a:r>
              <a:rPr lang="en-US" altLang="ko-KR" sz="1400" kern="0">
                <a:solidFill>
                  <a:srgbClr val="000000"/>
                </a:solidFill>
                <a:latin typeface="+mj-ea"/>
                <a:ea typeface="+mj-ea"/>
                <a:cs typeface="+mn-cs"/>
              </a:rPr>
              <a:t>	let audio = document.getElementById("audio");</a:t>
            </a:r>
            <a:endParaRPr lang="en-US" altLang="ko-KR" sz="1400" kern="0">
              <a:solidFill>
                <a:srgbClr val="000000"/>
              </a:solidFill>
              <a:latin typeface="+mj-ea"/>
              <a:ea typeface="+mj-ea"/>
              <a:cs typeface="+mn-cs"/>
            </a:endParaRPr>
          </a:p>
          <a:p>
            <a:pPr defTabSz="179999" latinLnBrk="0">
              <a:defRPr/>
            </a:pPr>
            <a:r>
              <a:rPr lang="en-US" altLang="ko-KR" sz="1400" kern="0">
                <a:solidFill>
                  <a:srgbClr val="000000"/>
                </a:solidFill>
                <a:latin typeface="+mj-ea"/>
                <a:ea typeface="+mj-ea"/>
                <a:cs typeface="+mn-cs"/>
              </a:rPr>
              <a:t>	</a:t>
            </a:r>
            <a:r>
              <a:rPr lang="en-US" altLang="ko-KR" sz="1400" b="1" kern="0">
                <a:solidFill>
                  <a:srgbClr val="000000"/>
                </a:solidFill>
                <a:latin typeface="+mj-ea"/>
                <a:ea typeface="+mj-ea"/>
                <a:cs typeface="+mn-cs"/>
              </a:rPr>
              <a:t>audio.onended</a:t>
            </a:r>
            <a:r>
              <a:rPr lang="en-US" altLang="ko-KR" sz="1400" kern="0">
                <a:solidFill>
                  <a:srgbClr val="000000"/>
                </a:solidFill>
                <a:latin typeface="+mj-ea"/>
                <a:ea typeface="+mj-ea"/>
                <a:cs typeface="+mn-cs"/>
              </a:rPr>
              <a:t> = function (e) {</a:t>
            </a:r>
            <a:endParaRPr lang="en-US" altLang="ko-KR" sz="1400" kern="0">
              <a:solidFill>
                <a:srgbClr val="000000"/>
              </a:solidFill>
              <a:latin typeface="+mj-ea"/>
              <a:ea typeface="+mj-ea"/>
              <a:cs typeface="+mn-cs"/>
            </a:endParaRPr>
          </a:p>
          <a:p>
            <a:pPr defTabSz="179999" latinLnBrk="0">
              <a:defRPr/>
            </a:pPr>
            <a:r>
              <a:rPr lang="en-US" altLang="ko-KR" sz="1400" kern="0">
                <a:solidFill>
                  <a:srgbClr val="000000"/>
                </a:solidFill>
                <a:latin typeface="+mj-ea"/>
                <a:ea typeface="+mj-ea"/>
                <a:cs typeface="+mn-cs"/>
              </a:rPr>
              <a:t>			// ended </a:t>
            </a:r>
            <a:r>
              <a:rPr lang="ko-KR" altLang="en-US" sz="1400" kern="0">
                <a:solidFill>
                  <a:srgbClr val="000000"/>
                </a:solidFill>
                <a:latin typeface="+mj-ea"/>
                <a:ea typeface="+mj-ea"/>
                <a:cs typeface="+mn-cs"/>
              </a:rPr>
              <a:t>이벤트 처리 코드 </a:t>
            </a:r>
            <a:endParaRPr lang="ko-KR" altLang="en-US" sz="1400" kern="0">
              <a:solidFill>
                <a:srgbClr val="000000"/>
              </a:solidFill>
              <a:latin typeface="+mj-ea"/>
              <a:ea typeface="+mj-ea"/>
              <a:cs typeface="+mn-cs"/>
            </a:endParaRPr>
          </a:p>
          <a:p>
            <a:pPr defTabSz="179999" latinLnBrk="0">
              <a:defRPr/>
            </a:pPr>
            <a:r>
              <a:rPr lang="en-US" altLang="ko-KR" sz="1400" kern="0">
                <a:solidFill>
                  <a:srgbClr val="000000"/>
                </a:solidFill>
                <a:latin typeface="+mj-ea"/>
                <a:ea typeface="+mj-ea"/>
                <a:cs typeface="+mn-cs"/>
              </a:rPr>
              <a:t>	}</a:t>
            </a:r>
            <a:endParaRPr lang="en-US" altLang="ko-KR" sz="1400" kern="0">
              <a:solidFill>
                <a:srgbClr val="000000"/>
              </a:solidFill>
              <a:latin typeface="+mj-ea"/>
              <a:ea typeface="+mj-ea"/>
              <a:cs typeface="+mn-cs"/>
            </a:endParaRPr>
          </a:p>
          <a:p>
            <a:pPr defTabSz="179999" latinLnBrk="0">
              <a:defRPr/>
            </a:pPr>
            <a:r>
              <a:rPr lang="en-US" altLang="ko-KR" sz="1400"/>
              <a:t>&lt;/script&gt;</a:t>
            </a:r>
            <a:endParaRPr lang="en-US" altLang="ko-KR" sz="1400"/>
          </a:p>
        </p:txBody>
      </p:sp>
      <p:sp>
        <p:nvSpPr>
          <p:cNvPr id="6" name="직사각형 5"/>
          <p:cNvSpPr/>
          <p:nvPr/>
        </p:nvSpPr>
        <p:spPr>
          <a:xfrm>
            <a:off x="1300238" y="5697694"/>
            <a:ext cx="7056784" cy="29162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defTabSz="179999" latinLnBrk="0">
              <a:defRPr/>
            </a:pPr>
            <a:r>
              <a:rPr lang="en-US" altLang="ko-KR" sz="1400" kern="0">
                <a:solidFill>
                  <a:srgbClr val="000000"/>
                </a:solidFill>
                <a:latin typeface="+mj-ea"/>
                <a:ea typeface="+mj-ea"/>
                <a:cs typeface="+mn-cs"/>
              </a:rPr>
              <a:t>&lt;audio arc="..." loop&gt; &lt;!-- loop </a:t>
            </a:r>
            <a:r>
              <a:rPr lang="ko-KR" altLang="en-US" sz="1400" kern="0">
                <a:solidFill>
                  <a:srgbClr val="000000"/>
                </a:solidFill>
                <a:latin typeface="+mj-ea"/>
                <a:ea typeface="+mj-ea"/>
                <a:cs typeface="+mn-cs"/>
              </a:rPr>
              <a:t>속성이 있으면 </a:t>
            </a:r>
            <a:r>
              <a:rPr lang="en-US" altLang="ko-KR" sz="1400" kern="0">
                <a:solidFill>
                  <a:srgbClr val="000000"/>
                </a:solidFill>
                <a:latin typeface="+mj-ea"/>
                <a:ea typeface="+mj-ea"/>
                <a:cs typeface="+mn-cs"/>
              </a:rPr>
              <a:t>ended </a:t>
            </a:r>
            <a:r>
              <a:rPr lang="ko-KR" altLang="en-US" sz="1400" kern="0">
                <a:solidFill>
                  <a:srgbClr val="000000"/>
                </a:solidFill>
                <a:latin typeface="+mj-ea"/>
                <a:ea typeface="+mj-ea"/>
                <a:cs typeface="+mn-cs"/>
              </a:rPr>
              <a:t>이벤트 발생하지 않음 </a:t>
            </a:r>
            <a:r>
              <a:rPr lang="en-US" altLang="ko-KR" sz="1400" kern="0">
                <a:solidFill>
                  <a:srgbClr val="000000"/>
                </a:solidFill>
                <a:latin typeface="+mj-ea"/>
                <a:ea typeface="+mj-ea"/>
                <a:cs typeface="+mn-cs"/>
              </a:rPr>
              <a:t>--&gt;</a:t>
            </a:r>
            <a:endParaRPr lang="ko-KR" altLang="en-US" sz="1400" kern="0">
              <a:solidFill>
                <a:srgbClr val="000000"/>
              </a:solidFill>
              <a:latin typeface="+mj-ea"/>
              <a:ea typeface="+mj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08FFF47-F7C8-4417-B66B-1876CACD7C6F}" type="slidenum">
              <a:rPr lang="en-US" altLang="en-US"/>
              <a:pPr lvl="0">
                <a:defRPr/>
              </a:pPr>
              <a:t>11</a:t>
            </a:fld>
            <a:endParaRPr lang="en-US" altLang="en-US"/>
          </a:p>
        </p:txBody>
      </p:sp>
      <p:sp>
        <p:nvSpPr>
          <p:cNvPr id="4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54460" y="666750"/>
            <a:ext cx="10794130" cy="381000"/>
          </a:xfrm>
        </p:spPr>
        <p:txBody>
          <a:bodyPr/>
          <a:lstStyle/>
          <a:p>
            <a:pPr>
              <a:defRPr/>
            </a:pPr>
            <a:r>
              <a:rPr lang="ko-KR" altLang="en-US"/>
              <a:t>예제 </a:t>
            </a:r>
            <a:r>
              <a:rPr lang="en-US" altLang="ko-KR"/>
              <a:t>13–4 </a:t>
            </a:r>
            <a:r>
              <a:rPr lang="ko-KR" altLang="en-US"/>
              <a:t>오디오 재생이 끝나면 웹 페이지를 노란색으로 변경</a:t>
            </a:r>
            <a:endParaRPr lang="ko-KR" altLang="en-US"/>
          </a:p>
        </p:txBody>
      </p:sp>
      <p:pic>
        <p:nvPicPr>
          <p:cNvPr id="10" name="그림 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926157" y="4384232"/>
            <a:ext cx="2928396" cy="2076406"/>
          </a:xfrm>
          <a:prstGeom prst="rect">
            <a:avLst/>
          </a:prstGeom>
          <a:ln w="6350">
            <a:solidFill>
              <a:srgbClr val="0070c0"/>
            </a:solidFill>
          </a:ln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235007" y="4379036"/>
            <a:ext cx="2928396" cy="2076406"/>
          </a:xfrm>
          <a:prstGeom prst="rect">
            <a:avLst/>
          </a:prstGeom>
          <a:ln w="6350">
            <a:solidFill>
              <a:srgbClr val="0070c0"/>
            </a:solidFill>
          </a:ln>
        </p:spPr>
      </p:pic>
      <p:sp>
        <p:nvSpPr>
          <p:cNvPr id="12" name="직사각형 5"/>
          <p:cNvSpPr/>
          <p:nvPr/>
        </p:nvSpPr>
        <p:spPr>
          <a:xfrm>
            <a:off x="2853544" y="1606605"/>
            <a:ext cx="6408712" cy="26491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79999">
              <a:defRPr/>
            </a:pPr>
            <a:r>
              <a:rPr lang="en-US" altLang="ko-KR" sz="1200"/>
              <a:t>&lt;!DOCTYPE html&gt;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&lt;html&gt;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&lt;head&gt;&lt;meta charset="utf-8"&gt;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&lt;title&gt;</a:t>
            </a:r>
            <a:r>
              <a:rPr lang="ko-KR" altLang="en-US" sz="1200"/>
              <a:t>오디오 재생 종료 </a:t>
            </a:r>
            <a:r>
              <a:rPr lang="en-US" altLang="ko-KR" sz="1200"/>
              <a:t>ended </a:t>
            </a:r>
            <a:r>
              <a:rPr lang="ko-KR" altLang="en-US" sz="1200"/>
              <a:t>이벤트 받기</a:t>
            </a:r>
            <a:r>
              <a:rPr lang="en-US" altLang="ko-KR" sz="1200"/>
              <a:t>&lt;/title&gt;&lt;/head&gt;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&lt;body&gt;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&lt;h3&gt;</a:t>
            </a:r>
            <a:r>
              <a:rPr lang="ko-KR" altLang="en-US" sz="1200"/>
              <a:t>오디오 연주가 끝나면 배경이 노란색으로 바뀝니다</a:t>
            </a:r>
            <a:r>
              <a:rPr lang="en-US" altLang="ko-KR" sz="1200"/>
              <a:t>.&lt;/h3&gt;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&lt;hr&gt;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&lt;audio id="audio" src="media/EmbraceableYou.mp3" controls&gt;&lt;/audio&gt;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&lt;script&gt;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 b="1"/>
              <a:t>	let audio = document.getElementById("audio");</a:t>
            </a:r>
            <a:endParaRPr lang="en-US" altLang="ko-KR" sz="1200" b="1"/>
          </a:p>
          <a:p>
            <a:pPr defTabSz="179999">
              <a:defRPr/>
            </a:pPr>
            <a:r>
              <a:rPr lang="en-US" altLang="ko-KR" sz="1200"/>
              <a:t>	</a:t>
            </a:r>
            <a:r>
              <a:rPr lang="en-US" altLang="ko-KR" sz="1200" b="1"/>
              <a:t>audio.onended = function (e) { document.body.style.backgroundColor="yellow"; }</a:t>
            </a:r>
            <a:endParaRPr lang="en-US" altLang="ko-KR" sz="1200" b="1"/>
          </a:p>
          <a:p>
            <a:pPr defTabSz="179999">
              <a:defRPr/>
            </a:pPr>
            <a:r>
              <a:rPr lang="en-US" altLang="ko-KR" sz="1200"/>
              <a:t>&lt;/script&gt;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&lt;/body&gt;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&lt;/html&gt;</a:t>
            </a:r>
            <a:endParaRPr lang="ko-KR" altLang="en-US" sz="1200"/>
          </a:p>
        </p:txBody>
      </p:sp>
      <p:sp>
        <p:nvSpPr>
          <p:cNvPr id="13" name="직사각형 6"/>
          <p:cNvSpPr/>
          <p:nvPr/>
        </p:nvSpPr>
        <p:spPr>
          <a:xfrm>
            <a:off x="2767914" y="1198858"/>
            <a:ext cx="7290316" cy="294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onended </a:t>
            </a:r>
            <a:r>
              <a:rPr lang="ko-KR" altLang="en-US" sz="1400">
                <a:solidFill>
                  <a:schemeClr val="accent2">
                    <a:lumMod val="75000"/>
                  </a:schemeClr>
                </a:solidFill>
                <a:latin typeface="YDVYGOStd11"/>
              </a:rPr>
              <a:t>리스너를 활용하여 오디오 재생이 끝나면 전체 배경을 노란색으로 변경하라</a:t>
            </a:r>
            <a:r>
              <a:rPr lang="en-US" altLang="ko-KR" sz="1400">
                <a:solidFill>
                  <a:schemeClr val="accent2">
                    <a:lumMod val="75000"/>
                  </a:schemeClr>
                </a:solidFill>
                <a:latin typeface="YDVYGOStd11"/>
              </a:rPr>
              <a:t>.</a:t>
            </a:r>
            <a:endParaRPr lang="ko-KR" altLang="en-US" sz="14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4" name="TextBox 4"/>
          <p:cNvSpPr txBox="1"/>
          <p:nvPr/>
        </p:nvSpPr>
        <p:spPr>
          <a:xfrm>
            <a:off x="9243453" y="5240728"/>
            <a:ext cx="1717379" cy="612934"/>
          </a:xfrm>
          <a:prstGeom prst="wedgeRoundRectCallout">
            <a:avLst>
              <a:gd name="adj1" fmla="val -73469"/>
              <a:gd name="adj2" fmla="val 847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000"/>
              <a:t>재생이 종료되면 </a:t>
            </a:r>
            <a:endParaRPr lang="ko-KR" altLang="en-US" sz="1000"/>
          </a:p>
          <a:p>
            <a:pPr lvl="0">
              <a:defRPr/>
            </a:pPr>
            <a:r>
              <a:rPr lang="en-US" altLang="ko-KR" sz="1000"/>
              <a:t>ended </a:t>
            </a:r>
            <a:r>
              <a:rPr lang="ko-KR" altLang="en-US" sz="1000"/>
              <a:t>이벤트 발생</a:t>
            </a:r>
            <a:r>
              <a:rPr lang="en-US" altLang="ko-KR" sz="1000"/>
              <a:t>.</a:t>
            </a:r>
            <a:endParaRPr lang="en-US" altLang="ko-KR" sz="1000"/>
          </a:p>
          <a:p>
            <a:pPr lvl="0">
              <a:defRPr/>
            </a:pPr>
            <a:r>
              <a:rPr lang="ko-KR" altLang="en-US" sz="1000"/>
              <a:t>배경색을 노란색으로 변경</a:t>
            </a:r>
            <a:endParaRPr lang="ko-KR" altLang="en-US" sz="10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현재 재생 중인 미디어 변경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다음 </a:t>
            </a:r>
            <a:r>
              <a:rPr lang="en-US" altLang="ko-KR"/>
              <a:t>3 </a:t>
            </a:r>
            <a:r>
              <a:rPr lang="ko-KR" altLang="en-US"/>
              <a:t>단계 필요</a:t>
            </a:r>
            <a:endParaRPr lang="ko-KR" altLang="en-US"/>
          </a:p>
          <a:p>
            <a:pPr marL="784860" lvl="2" latinLnBrk="0">
              <a:lnSpc>
                <a:spcPct val="140000"/>
              </a:lnSpc>
              <a:defRPr/>
            </a:pPr>
            <a:r>
              <a:rPr lang="en-US" altLang="ko-KR" kern="0">
                <a:solidFill>
                  <a:srgbClr val="000000"/>
                </a:solidFill>
                <a:latin typeface="굴림"/>
                <a:ea typeface="굴림"/>
              </a:rPr>
              <a:t>audio.src="media/Aegukga.mp3"; // </a:t>
            </a:r>
            <a:r>
              <a:rPr lang="ko-KR" altLang="en-US" kern="0">
                <a:solidFill>
                  <a:srgbClr val="000000"/>
                </a:solidFill>
                <a:latin typeface="굴림"/>
                <a:ea typeface="굴림"/>
              </a:rPr>
              <a:t>새로운 미디어 지정</a:t>
            </a:r>
            <a:endParaRPr lang="ko-KR" altLang="en-US" kern="0">
              <a:solidFill>
                <a:srgbClr val="000000"/>
              </a:solidFill>
              <a:latin typeface="굴림"/>
              <a:ea typeface="굴림"/>
            </a:endParaRPr>
          </a:p>
          <a:p>
            <a:pPr marL="784860" lvl="2" latinLnBrk="0">
              <a:lnSpc>
                <a:spcPct val="140000"/>
              </a:lnSpc>
              <a:defRPr/>
            </a:pPr>
            <a:r>
              <a:rPr lang="en-US" altLang="ko-KR" kern="0">
                <a:solidFill>
                  <a:srgbClr val="000000"/>
                </a:solidFill>
                <a:latin typeface="굴림"/>
                <a:ea typeface="굴림"/>
              </a:rPr>
              <a:t>audio.load(); // src</a:t>
            </a:r>
            <a:r>
              <a:rPr lang="ko-KR" altLang="en-US" kern="0">
                <a:solidFill>
                  <a:srgbClr val="000000"/>
                </a:solidFill>
                <a:latin typeface="굴림"/>
                <a:ea typeface="굴림"/>
              </a:rPr>
              <a:t>에 지정된 미디어 새로 로딩</a:t>
            </a:r>
            <a:r>
              <a:rPr lang="en-US" altLang="ko-KR" kern="0">
                <a:solidFill>
                  <a:srgbClr val="000000"/>
                </a:solidFill>
                <a:latin typeface="굴림"/>
                <a:ea typeface="굴림"/>
              </a:rPr>
              <a:t>. </a:t>
            </a:r>
            <a:r>
              <a:rPr lang="ko-KR" altLang="en-US" kern="0">
                <a:solidFill>
                  <a:srgbClr val="000000"/>
                </a:solidFill>
                <a:latin typeface="굴림"/>
                <a:ea typeface="굴림"/>
              </a:rPr>
              <a:t>생략 가능</a:t>
            </a:r>
            <a:endParaRPr lang="ko-KR" altLang="en-US" kern="0">
              <a:solidFill>
                <a:srgbClr val="000000"/>
              </a:solidFill>
              <a:latin typeface="굴림"/>
              <a:ea typeface="굴림"/>
            </a:endParaRPr>
          </a:p>
          <a:p>
            <a:pPr marL="784860" lvl="2" latinLnBrk="0">
              <a:lnSpc>
                <a:spcPct val="140000"/>
              </a:lnSpc>
              <a:defRPr/>
            </a:pPr>
            <a:r>
              <a:rPr lang="en-US" altLang="ko-KR" kern="0">
                <a:solidFill>
                  <a:srgbClr val="000000"/>
                </a:solidFill>
                <a:latin typeface="굴림"/>
                <a:ea typeface="굴림"/>
              </a:rPr>
              <a:t>audio.play(); // </a:t>
            </a:r>
            <a:r>
              <a:rPr lang="ko-KR" altLang="en-US" kern="0">
                <a:solidFill>
                  <a:srgbClr val="000000"/>
                </a:solidFill>
                <a:latin typeface="굴림"/>
                <a:ea typeface="굴림"/>
              </a:rPr>
              <a:t>로딩된 미디어 재생</a:t>
            </a:r>
            <a:endParaRPr lang="ko-KR" altLang="en-US" kern="0">
              <a:solidFill>
                <a:srgbClr val="000000"/>
              </a:solidFill>
              <a:latin typeface="굴림"/>
              <a:ea typeface="굴림"/>
            </a:endParaRPr>
          </a:p>
          <a:p>
            <a:pPr lvl="1">
              <a:defRPr/>
            </a:pPr>
            <a:endParaRPr lang="ko-KR" altLang="en-US"/>
          </a:p>
          <a:p>
            <a:pPr lvl="0">
              <a:defRPr/>
            </a:pPr>
            <a:endParaRPr lang="ko-KR" altLang="en-US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08FFF47-F7C8-4417-B66B-1876CACD7C6F}" type="slidenum">
              <a:rPr lang="en-US" altLang="en-US"/>
              <a:pPr lvl="0">
                <a:defRPr/>
              </a:pPr>
              <a:t>12</a:t>
            </a:fld>
            <a:endParaRPr lang="en-US" altLang="en-US"/>
          </a:p>
        </p:txBody>
      </p:sp>
      <p:sp>
        <p:nvSpPr>
          <p:cNvPr id="4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54460" y="666750"/>
            <a:ext cx="10794130" cy="381000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미디어 소스 변경</a:t>
            </a:r>
            <a:r>
              <a:rPr lang="en-US" altLang="ko-KR"/>
              <a:t>/</a:t>
            </a:r>
            <a:r>
              <a:rPr lang="ko-KR" altLang="en-US"/>
              <a:t>미디어 로드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>
            <a:spLocks noGrp="1"/>
          </p:cNvSpPr>
          <p:nvPr>
            <p:ph idx="1" hasCustomPrompt="1"/>
          </p:nvPr>
        </p:nvSpPr>
        <p:spPr>
          <a:xfrm>
            <a:off x="547866" y="1456974"/>
            <a:ext cx="11088542" cy="4981664"/>
          </a:xfrm>
        </p:spPr>
        <p:txBody>
          <a:bodyPr>
            <a:normAutofit fontScale="77500" lnSpcReduction="20000"/>
          </a:bodyPr>
          <a:lstStyle/>
          <a:p>
            <a:pPr lvl="0">
              <a:defRPr/>
            </a:pPr>
            <a:r>
              <a:rPr lang="en-US" altLang="ko-KR"/>
              <a:t>HTML5</a:t>
            </a:r>
            <a:r>
              <a:rPr lang="ko-KR" altLang="en-US"/>
              <a:t>의 위치 정보 서비스란</a:t>
            </a:r>
            <a:r>
              <a:rPr lang="en-US" altLang="ko-KR"/>
              <a:t>?</a:t>
            </a:r>
            <a:endParaRPr lang="en-US" altLang="ko-KR"/>
          </a:p>
          <a:p>
            <a:pPr lvl="1">
              <a:defRPr/>
            </a:pPr>
            <a:r>
              <a:rPr lang="ko-KR" altLang="en-US"/>
              <a:t>컴퓨터</a:t>
            </a:r>
            <a:r>
              <a:rPr lang="en-US" altLang="ko-KR"/>
              <a:t>/</a:t>
            </a:r>
            <a:r>
              <a:rPr lang="ko-KR" altLang="en-US"/>
              <a:t>모바일 장치</a:t>
            </a:r>
            <a:r>
              <a:rPr lang="en-US" altLang="ko-KR"/>
              <a:t>(</a:t>
            </a:r>
            <a:r>
              <a:rPr lang="ko-KR" altLang="en-US"/>
              <a:t>사용자</a:t>
            </a:r>
            <a:r>
              <a:rPr lang="en-US" altLang="ko-KR"/>
              <a:t>)</a:t>
            </a:r>
            <a:r>
              <a:rPr lang="ko-KR" altLang="en-US"/>
              <a:t>의 위치</a:t>
            </a:r>
            <a:r>
              <a:rPr lang="en-US" altLang="ko-KR"/>
              <a:t>(</a:t>
            </a:r>
            <a:r>
              <a:rPr lang="ko-KR" altLang="en-US"/>
              <a:t>위도와 경도</a:t>
            </a:r>
            <a:r>
              <a:rPr lang="en-US" altLang="ko-KR"/>
              <a:t>)</a:t>
            </a:r>
            <a:r>
              <a:rPr lang="ko-KR" altLang="en-US"/>
              <a:t>를 브라우저</a:t>
            </a:r>
            <a:r>
              <a:rPr lang="en-US" altLang="ko-KR"/>
              <a:t>(</a:t>
            </a:r>
            <a:r>
              <a:rPr lang="ko-KR" altLang="en-US"/>
              <a:t>자바스크립트 코드</a:t>
            </a:r>
            <a:r>
              <a:rPr lang="en-US" altLang="ko-KR"/>
              <a:t>)</a:t>
            </a:r>
            <a:r>
              <a:rPr lang="ko-KR" altLang="en-US"/>
              <a:t>에게 공급하는 서비스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보안 문제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웹 브라우저를 탑재한 장치</a:t>
            </a:r>
            <a:r>
              <a:rPr lang="en-US" altLang="ko-KR"/>
              <a:t>(</a:t>
            </a:r>
            <a:r>
              <a:rPr lang="ko-KR" altLang="en-US"/>
              <a:t>사용자</a:t>
            </a:r>
            <a:r>
              <a:rPr lang="en-US" altLang="ko-KR"/>
              <a:t>)</a:t>
            </a:r>
            <a:r>
              <a:rPr lang="ko-KR" altLang="en-US"/>
              <a:t>의 위치가 웹 서버에게 알려지고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다른 사용자에게 위치가 노출될 수 있는 문제점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위치 정보 서비스는 보안이 유지되는 경우에만 제공</a:t>
            </a:r>
            <a:endParaRPr lang="ko-KR" altLang="en-US"/>
          </a:p>
          <a:p>
            <a:pPr lvl="1">
              <a:defRPr/>
            </a:pPr>
            <a:r>
              <a:rPr lang="en-US" altLang="ko-KR"/>
              <a:t>localhost</a:t>
            </a:r>
            <a:r>
              <a:rPr lang="ko-KR" altLang="en-US"/>
              <a:t>로 접속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브라우저는 로컬 컴퓨터에 설치된 웹 서버에 접속하므로 다른 컴퓨터의 사용자가 웹 서버에 접속할 수 없으므로 안전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웹 서버 없는 로컬 컴퓨터의 웹 페이지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다른 사용자의 개입이 원천적으로 불가능하므로 안전</a:t>
            </a:r>
            <a:endParaRPr lang="ko-KR" altLang="en-US"/>
          </a:p>
          <a:p>
            <a:pPr lvl="1">
              <a:defRPr/>
            </a:pPr>
            <a:r>
              <a:rPr lang="en-US" altLang="ko-KR"/>
              <a:t>https</a:t>
            </a:r>
            <a:r>
              <a:rPr lang="ko-KR" altLang="en-US"/>
              <a:t>로 접속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웹 서버와 브라우저 사이의 통신은 암호화 기반 보안 통신</a:t>
            </a:r>
            <a:r>
              <a:rPr lang="en-US" altLang="ko-KR"/>
              <a:t>(ssl, secure sockets layer)</a:t>
            </a:r>
            <a:r>
              <a:rPr lang="ko-KR" altLang="en-US"/>
              <a:t>을 이용하므로 안전</a:t>
            </a:r>
            <a:endParaRPr lang="ko-KR" altLang="en-US"/>
          </a:p>
          <a:p>
            <a:pPr lvl="1">
              <a:defRPr/>
            </a:pPr>
            <a:endParaRPr lang="ko-KR" altLang="en-US"/>
          </a:p>
          <a:p>
            <a:pPr lvl="1">
              <a:defRPr/>
            </a:pPr>
            <a:endParaRPr lang="ko-KR" altLang="en-US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08FFF47-F7C8-4417-B66B-1876CACD7C6F}" type="slidenum">
              <a:rPr lang="en-US" altLang="en-US"/>
              <a:pPr lvl="0">
                <a:defRPr/>
              </a:pPr>
              <a:t>13</a:t>
            </a:fld>
            <a:endParaRPr lang="en-US" altLang="en-US"/>
          </a:p>
        </p:txBody>
      </p:sp>
      <p:sp>
        <p:nvSpPr>
          <p:cNvPr id="4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54460" y="666750"/>
            <a:ext cx="10794130" cy="381000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위치 정보 서비스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>
            <a:spLocks noGrp="1"/>
          </p:cNvSpPr>
          <p:nvPr>
            <p:ph idx="1" hasCustomPrompt="1"/>
          </p:nvPr>
        </p:nvSpPr>
        <p:spPr/>
        <p:txBody>
          <a:bodyPr>
            <a:normAutofit fontScale="92500" lnSpcReduction="20000"/>
          </a:bodyPr>
          <a:lstStyle/>
          <a:p>
            <a:pPr lvl="0">
              <a:defRPr/>
            </a:pPr>
            <a:r>
              <a:rPr lang="en-US" altLang="ko-KR"/>
              <a:t>geolocation </a:t>
            </a:r>
            <a:r>
              <a:rPr lang="ko-KR" altLang="en-US"/>
              <a:t>객체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위치 정보 서비스를 제공하는 자바스크립트 객체</a:t>
            </a:r>
            <a:endParaRPr lang="ko-KR" altLang="en-US"/>
          </a:p>
          <a:p>
            <a:pPr lvl="1">
              <a:defRPr/>
            </a:pPr>
            <a:endParaRPr lang="en-US" altLang="ko-KR"/>
          </a:p>
          <a:p>
            <a:pPr lvl="1">
              <a:defRPr/>
            </a:pPr>
            <a:r>
              <a:rPr lang="ko-KR" altLang="en-US"/>
              <a:t>위치 정보 서비스 </a:t>
            </a:r>
            <a:r>
              <a:rPr lang="en-US" altLang="ko-KR"/>
              <a:t>2</a:t>
            </a:r>
            <a:r>
              <a:rPr lang="ko-KR" altLang="en-US"/>
              <a:t>가지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현재 위치 서비스 </a:t>
            </a:r>
            <a:r>
              <a:rPr lang="en-US" altLang="ko-KR"/>
              <a:t>: </a:t>
            </a:r>
            <a:r>
              <a:rPr lang="ko-KR" altLang="en-US"/>
              <a:t>요청 시 현재 위치를 알려주는 서비스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반복 위치 서비스 </a:t>
            </a:r>
            <a:r>
              <a:rPr lang="en-US" altLang="ko-KR"/>
              <a:t>: </a:t>
            </a:r>
            <a:r>
              <a:rPr lang="ko-KR" altLang="en-US"/>
              <a:t>위치가 변경될 때마다 반복하여 알려주는 서비스</a:t>
            </a:r>
            <a:endParaRPr lang="ko-KR" altLang="en-US"/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endParaRPr lang="en-US" altLang="ko-KR"/>
          </a:p>
          <a:p>
            <a:pPr lvl="1">
              <a:defRPr/>
            </a:pPr>
            <a:endParaRPr lang="en-US" altLang="ko-KR"/>
          </a:p>
          <a:p>
            <a:pPr lvl="1">
              <a:defRPr/>
            </a:pPr>
            <a:r>
              <a:rPr lang="ko-KR" altLang="en-US"/>
              <a:t>브라우저의 위치 정보 서비스 지원 여부</a:t>
            </a:r>
            <a:endParaRPr lang="ko-KR" altLang="en-US"/>
          </a:p>
          <a:p>
            <a:pPr lvl="2">
              <a:defRPr/>
            </a:pPr>
            <a:endParaRPr lang="ko-KR" altLang="en-US"/>
          </a:p>
          <a:p>
            <a:pPr lvl="2">
              <a:defRPr/>
            </a:pPr>
            <a:endParaRPr lang="ko-KR" altLang="en-US"/>
          </a:p>
          <a:p>
            <a:pPr lvl="2">
              <a:defRPr/>
            </a:pPr>
            <a:endParaRPr lang="ko-KR" altLang="en-US"/>
          </a:p>
          <a:p>
            <a:pPr lvl="1">
              <a:defRPr/>
            </a:pPr>
            <a:endParaRPr lang="ko-KR" altLang="en-US"/>
          </a:p>
          <a:p>
            <a:pPr lvl="1">
              <a:defRPr/>
            </a:pPr>
            <a:endParaRPr lang="ko-KR" altLang="en-US"/>
          </a:p>
          <a:p>
            <a:pPr lvl="1">
              <a:defRPr/>
            </a:pPr>
            <a:endParaRPr lang="ko-KR" altLang="en-US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08FFF47-F7C8-4417-B66B-1876CACD7C6F}" type="slidenum">
              <a:rPr lang="en-US" altLang="en-US"/>
              <a:pPr lvl="0">
                <a:defRPr/>
              </a:pPr>
              <a:t>14</a:t>
            </a:fld>
            <a:endParaRPr lang="en-US" altLang="en-US"/>
          </a:p>
        </p:txBody>
      </p:sp>
      <p:sp>
        <p:nvSpPr>
          <p:cNvPr id="4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54460" y="666750"/>
            <a:ext cx="10794130" cy="381000"/>
          </a:xfrm>
        </p:spPr>
        <p:txBody>
          <a:bodyPr/>
          <a:lstStyle/>
          <a:p>
            <a:pPr lvl="0">
              <a:defRPr/>
            </a:pPr>
            <a:r>
              <a:rPr lang="en-US" altLang="ko-KR"/>
              <a:t>geolocation </a:t>
            </a:r>
            <a:r>
              <a:rPr lang="ko-KR" altLang="en-US"/>
              <a:t>객체</a:t>
            </a:r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6818932" y="1945711"/>
            <a:ext cx="4608512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defTabSz="179999" latinLnBrk="0">
              <a:defRPr/>
            </a:pPr>
            <a:r>
              <a:rPr lang="en-US" altLang="ko-KR" sz="1400" kern="0">
                <a:solidFill>
                  <a:srgbClr val="000000"/>
                </a:solidFill>
                <a:latin typeface="+mj-ea"/>
                <a:ea typeface="+mj-ea"/>
                <a:cs typeface="+mn-cs"/>
              </a:rPr>
              <a:t>navigator.geolocation, window.navigator.geolocation</a:t>
            </a:r>
            <a:endParaRPr lang="en-US" altLang="ko-KR" sz="1400" kern="0">
              <a:solidFill>
                <a:srgbClr val="000000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6797996" y="5471572"/>
            <a:ext cx="4608512" cy="72729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defTabSz="179999" latinLnBrk="0">
              <a:defRPr/>
            </a:pPr>
            <a:r>
              <a:rPr lang="en-US" altLang="ko-KR" sz="1400" kern="0">
                <a:solidFill>
                  <a:srgbClr val="000000"/>
                </a:solidFill>
                <a:latin typeface="+mj-ea"/>
                <a:ea typeface="+mj-ea"/>
                <a:cs typeface="+mn-cs"/>
              </a:rPr>
              <a:t>if(navigator.geolocation) {</a:t>
            </a:r>
            <a:endParaRPr lang="en-US" altLang="ko-KR" sz="1400" kern="0">
              <a:solidFill>
                <a:srgbClr val="000000"/>
              </a:solidFill>
              <a:latin typeface="+mj-ea"/>
              <a:ea typeface="+mj-ea"/>
              <a:cs typeface="+mn-cs"/>
            </a:endParaRPr>
          </a:p>
          <a:p>
            <a:pPr defTabSz="179999" latinLnBrk="0">
              <a:defRPr/>
            </a:pPr>
            <a:r>
              <a:rPr lang="ko-KR" altLang="en-US" sz="1400" kern="0">
                <a:solidFill>
                  <a:srgbClr val="000000"/>
                </a:solidFill>
                <a:latin typeface="+mj-ea"/>
                <a:ea typeface="+mj-ea"/>
                <a:cs typeface="+mn-cs"/>
              </a:rPr>
              <a:t>	</a:t>
            </a:r>
            <a:r>
              <a:rPr lang="en-US" altLang="ko-KR" sz="1400" kern="0">
                <a:solidFill>
                  <a:srgbClr val="000000"/>
                </a:solidFill>
                <a:latin typeface="+mj-ea"/>
                <a:ea typeface="+mj-ea"/>
                <a:cs typeface="+mn-cs"/>
              </a:rPr>
              <a:t>	// </a:t>
            </a:r>
            <a:r>
              <a:rPr lang="ko-KR" altLang="en-US" sz="1400" kern="0">
                <a:solidFill>
                  <a:srgbClr val="000000"/>
                </a:solidFill>
                <a:latin typeface="+mj-ea"/>
                <a:ea typeface="+mj-ea"/>
                <a:cs typeface="+mn-cs"/>
              </a:rPr>
              <a:t>브라우저가 위치 정보 서비스를 제공한다</a:t>
            </a:r>
            <a:r>
              <a:rPr lang="en-US" altLang="ko-KR" sz="1400" kern="0">
                <a:solidFill>
                  <a:srgbClr val="000000"/>
                </a:solidFill>
                <a:latin typeface="+mj-ea"/>
                <a:ea typeface="+mj-ea"/>
                <a:cs typeface="+mn-cs"/>
              </a:rPr>
              <a:t>.</a:t>
            </a:r>
            <a:endParaRPr lang="en-US" altLang="ko-KR" sz="1400" kern="0">
              <a:solidFill>
                <a:srgbClr val="000000"/>
              </a:solidFill>
              <a:latin typeface="+mj-ea"/>
              <a:ea typeface="+mj-ea"/>
              <a:cs typeface="+mn-cs"/>
            </a:endParaRPr>
          </a:p>
          <a:p>
            <a:pPr defTabSz="179999" latinLnBrk="0">
              <a:defRPr/>
            </a:pPr>
            <a:r>
              <a:rPr lang="en-US" altLang="ko-KR" sz="1400" kern="0">
                <a:solidFill>
                  <a:srgbClr val="000000"/>
                </a:solidFill>
                <a:latin typeface="+mj-ea"/>
                <a:ea typeface="+mj-ea"/>
                <a:cs typeface="+mn-cs"/>
              </a:rPr>
              <a:t>}</a:t>
            </a:r>
            <a:endParaRPr lang="ko-KR" altLang="en-US" sz="1400" kern="0">
              <a:solidFill>
                <a:srgbClr val="000000"/>
              </a:solidFill>
              <a:latin typeface="+mj-ea"/>
              <a:ea typeface="+mj-ea"/>
              <a:cs typeface="+mn-cs"/>
            </a:endParaRPr>
          </a:p>
        </p:txBody>
      </p:sp>
      <p:pic>
        <p:nvPicPr>
          <p:cNvPr id="7" name="그림 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731909" y="3805812"/>
            <a:ext cx="7431442" cy="13712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현재 위치 얻기</a:t>
            </a:r>
            <a:endParaRPr lang="ko-KR" altLang="en-US"/>
          </a:p>
          <a:p>
            <a:pPr lvl="1">
              <a:defRPr/>
            </a:pPr>
            <a:r>
              <a:rPr lang="en-US" altLang="ko-KR"/>
              <a:t>getCurrentPosition() </a:t>
            </a:r>
            <a:r>
              <a:rPr lang="ko-KR" altLang="en-US"/>
              <a:t>메소드 호출</a:t>
            </a:r>
            <a:endParaRPr lang="ko-KR" altLang="en-US"/>
          </a:p>
          <a:p>
            <a:pPr lvl="2">
              <a:defRPr/>
            </a:pPr>
            <a:r>
              <a:rPr lang="en-US" altLang="ko-KR"/>
              <a:t>getCurrentPosition()</a:t>
            </a:r>
            <a:r>
              <a:rPr lang="ko-KR" altLang="en-US"/>
              <a:t>은 호출 즉시 현재 위치를 리턴하는 것이 아님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위치가 파악되면 호출될 콜백 함수 </a:t>
            </a:r>
            <a:r>
              <a:rPr lang="en-US" altLang="ko-KR"/>
              <a:t>positionCallback(Position)</a:t>
            </a:r>
            <a:r>
              <a:rPr lang="ko-KR" altLang="en-US"/>
              <a:t> 등록</a:t>
            </a:r>
            <a:endParaRPr lang="ko-KR" altLang="en-US"/>
          </a:p>
          <a:p>
            <a:pPr lvl="1">
              <a:defRPr/>
            </a:pPr>
            <a:endParaRPr lang="ko-KR" altLang="en-US"/>
          </a:p>
          <a:p>
            <a:pPr lvl="0">
              <a:defRPr/>
            </a:pPr>
            <a:endParaRPr lang="ko-KR" altLang="en-US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08FFF47-F7C8-4417-B66B-1876CACD7C6F}" type="slidenum">
              <a:rPr lang="en-US" altLang="en-US"/>
              <a:pPr lvl="0">
                <a:defRPr/>
              </a:pPr>
              <a:t>15</a:t>
            </a:fld>
            <a:endParaRPr lang="en-US" altLang="en-US"/>
          </a:p>
        </p:txBody>
      </p:sp>
      <p:sp>
        <p:nvSpPr>
          <p:cNvPr id="4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54460" y="666750"/>
            <a:ext cx="10794130" cy="381000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현재 위치 얻기</a:t>
            </a:r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2387588" y="3740111"/>
            <a:ext cx="7416824" cy="179504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defTabSz="179999" latinLnBrk="0">
              <a:defRPr/>
            </a:pPr>
            <a:r>
              <a:rPr lang="en-US" altLang="ko-KR" sz="1400" b="1" kern="0">
                <a:solidFill>
                  <a:srgbClr val="000000"/>
                </a:solidFill>
                <a:latin typeface="+mj-ea"/>
                <a:ea typeface="+mj-ea"/>
                <a:cs typeface="+mn-cs"/>
              </a:rPr>
              <a:t>navigator.geolocation.getCurrentPosition(success); </a:t>
            </a:r>
            <a:r>
              <a:rPr lang="en-US" altLang="ko-KR" sz="1400" kern="0">
                <a:solidFill>
                  <a:srgbClr val="000000"/>
                </a:solidFill>
                <a:latin typeface="+mj-ea"/>
                <a:ea typeface="+mj-ea"/>
                <a:cs typeface="+mn-cs"/>
              </a:rPr>
              <a:t>// success()</a:t>
            </a:r>
            <a:r>
              <a:rPr lang="ko-KR" altLang="en-US" sz="1400" kern="0">
                <a:solidFill>
                  <a:srgbClr val="000000"/>
                </a:solidFill>
                <a:latin typeface="+mj-ea"/>
                <a:ea typeface="+mj-ea"/>
                <a:cs typeface="+mn-cs"/>
              </a:rPr>
              <a:t>를 콜백 함수로 등록</a:t>
            </a:r>
            <a:endParaRPr lang="ko-KR" altLang="en-US" sz="1400" kern="0">
              <a:solidFill>
                <a:srgbClr val="000000"/>
              </a:solidFill>
              <a:latin typeface="+mj-ea"/>
              <a:ea typeface="+mj-ea"/>
              <a:cs typeface="+mn-cs"/>
            </a:endParaRPr>
          </a:p>
          <a:p>
            <a:pPr defTabSz="179999" latinLnBrk="0">
              <a:defRPr/>
            </a:pPr>
            <a:r>
              <a:rPr lang="en-US" altLang="ko-KR" sz="1400" kern="0">
                <a:solidFill>
                  <a:srgbClr val="000000"/>
                </a:solidFill>
                <a:latin typeface="+mj-ea"/>
                <a:ea typeface="+mj-ea"/>
                <a:cs typeface="+mn-cs"/>
              </a:rPr>
              <a:t>	...</a:t>
            </a:r>
            <a:endParaRPr lang="en-US" altLang="ko-KR" sz="1400" kern="0">
              <a:solidFill>
                <a:srgbClr val="000000"/>
              </a:solidFill>
              <a:latin typeface="+mj-ea"/>
              <a:ea typeface="+mj-ea"/>
              <a:cs typeface="+mn-cs"/>
            </a:endParaRPr>
          </a:p>
          <a:p>
            <a:pPr defTabSz="179999" latinLnBrk="0">
              <a:defRPr/>
            </a:pPr>
            <a:r>
              <a:rPr lang="en-US" altLang="ko-KR" sz="1400" kern="0">
                <a:solidFill>
                  <a:srgbClr val="000000"/>
                </a:solidFill>
                <a:latin typeface="+mj-ea"/>
                <a:ea typeface="+mj-ea"/>
                <a:cs typeface="+mn-cs"/>
              </a:rPr>
              <a:t>// </a:t>
            </a:r>
            <a:r>
              <a:rPr lang="ko-KR" altLang="en-US" sz="1400" kern="0">
                <a:solidFill>
                  <a:srgbClr val="000000"/>
                </a:solidFill>
                <a:latin typeface="+mj-ea"/>
                <a:ea typeface="+mj-ea"/>
                <a:cs typeface="+mn-cs"/>
              </a:rPr>
              <a:t>위치가 파악되면 </a:t>
            </a:r>
            <a:r>
              <a:rPr lang="en-US" altLang="ko-KR" sz="1400" kern="0">
                <a:solidFill>
                  <a:srgbClr val="000000"/>
                </a:solidFill>
                <a:latin typeface="+mj-ea"/>
                <a:ea typeface="+mj-ea"/>
                <a:cs typeface="+mn-cs"/>
              </a:rPr>
              <a:t>success()</a:t>
            </a:r>
            <a:r>
              <a:rPr lang="ko-KR" altLang="en-US" sz="1400" kern="0">
                <a:solidFill>
                  <a:srgbClr val="000000"/>
                </a:solidFill>
                <a:latin typeface="+mj-ea"/>
                <a:ea typeface="+mj-ea"/>
                <a:cs typeface="+mn-cs"/>
              </a:rPr>
              <a:t> 호출</a:t>
            </a:r>
            <a:r>
              <a:rPr lang="en-US" altLang="ko-KR" sz="1400" kern="0">
                <a:solidFill>
                  <a:srgbClr val="000000"/>
                </a:solidFill>
                <a:latin typeface="+mj-ea"/>
                <a:ea typeface="+mj-ea"/>
                <a:cs typeface="+mn-cs"/>
              </a:rPr>
              <a:t>, </a:t>
            </a:r>
            <a:r>
              <a:rPr lang="ko-KR" altLang="en-US" sz="1400" kern="0">
                <a:solidFill>
                  <a:srgbClr val="000000"/>
                </a:solidFill>
                <a:latin typeface="+mj-ea"/>
                <a:ea typeface="+mj-ea"/>
                <a:cs typeface="+mn-cs"/>
              </a:rPr>
              <a:t>위치 정보가 있는 </a:t>
            </a:r>
            <a:r>
              <a:rPr lang="en-US" altLang="ko-KR" sz="1400" kern="0">
                <a:solidFill>
                  <a:srgbClr val="000000"/>
                </a:solidFill>
                <a:latin typeface="+mj-ea"/>
                <a:ea typeface="+mj-ea"/>
                <a:cs typeface="+mn-cs"/>
              </a:rPr>
              <a:t>position </a:t>
            </a:r>
            <a:r>
              <a:rPr lang="ko-KR" altLang="en-US" sz="1400" kern="0">
                <a:solidFill>
                  <a:srgbClr val="000000"/>
                </a:solidFill>
                <a:latin typeface="+mj-ea"/>
                <a:ea typeface="+mj-ea"/>
                <a:cs typeface="+mn-cs"/>
              </a:rPr>
              <a:t>객체가 매개 변수로 전달</a:t>
            </a:r>
            <a:endParaRPr lang="ko-KR" altLang="en-US" sz="1400" kern="0">
              <a:solidFill>
                <a:srgbClr val="000000"/>
              </a:solidFill>
              <a:latin typeface="+mj-ea"/>
              <a:ea typeface="+mj-ea"/>
              <a:cs typeface="+mn-cs"/>
            </a:endParaRPr>
          </a:p>
          <a:p>
            <a:pPr defTabSz="179999" latinLnBrk="0">
              <a:defRPr/>
            </a:pPr>
            <a:r>
              <a:rPr lang="en-US" altLang="ko-KR" sz="1400" kern="0">
                <a:solidFill>
                  <a:srgbClr val="000000"/>
                </a:solidFill>
                <a:latin typeface="+mj-ea"/>
                <a:ea typeface="+mj-ea"/>
                <a:cs typeface="+mn-cs"/>
              </a:rPr>
              <a:t>function </a:t>
            </a:r>
            <a:r>
              <a:rPr lang="en-US" altLang="ko-KR" sz="1400" b="1" kern="0">
                <a:solidFill>
                  <a:srgbClr val="000000"/>
                </a:solidFill>
                <a:latin typeface="+mj-ea"/>
                <a:ea typeface="+mj-ea"/>
                <a:cs typeface="+mn-cs"/>
              </a:rPr>
              <a:t>success(position)</a:t>
            </a:r>
            <a:r>
              <a:rPr lang="en-US" altLang="ko-KR" sz="1400" kern="0">
                <a:solidFill>
                  <a:srgbClr val="000000"/>
                </a:solidFill>
                <a:latin typeface="+mj-ea"/>
                <a:ea typeface="+mj-ea"/>
                <a:cs typeface="+mn-cs"/>
              </a:rPr>
              <a:t> { </a:t>
            </a:r>
            <a:endParaRPr lang="en-US" altLang="ko-KR" sz="1400" kern="0">
              <a:solidFill>
                <a:srgbClr val="000000"/>
              </a:solidFill>
              <a:latin typeface="+mj-ea"/>
              <a:ea typeface="+mj-ea"/>
              <a:cs typeface="+mn-cs"/>
            </a:endParaRPr>
          </a:p>
          <a:p>
            <a:pPr defTabSz="179999" latinLnBrk="0">
              <a:defRPr/>
            </a:pPr>
            <a:r>
              <a:rPr lang="en-US" altLang="ko-KR" sz="1400" kern="0">
                <a:solidFill>
                  <a:srgbClr val="000000"/>
                </a:solidFill>
                <a:latin typeface="+mj-ea"/>
                <a:ea typeface="+mj-ea"/>
                <a:cs typeface="+mn-cs"/>
              </a:rPr>
              <a:t>	let lat = </a:t>
            </a:r>
            <a:r>
              <a:rPr lang="en-US" altLang="ko-KR" sz="1400" b="1" kern="0">
                <a:solidFill>
                  <a:srgbClr val="000000"/>
                </a:solidFill>
                <a:latin typeface="+mj-ea"/>
                <a:ea typeface="+mj-ea"/>
                <a:cs typeface="+mn-cs"/>
              </a:rPr>
              <a:t>position.coords.latitude; </a:t>
            </a:r>
            <a:r>
              <a:rPr lang="en-US" altLang="ko-KR" sz="1400" kern="0">
                <a:solidFill>
                  <a:srgbClr val="000000"/>
                </a:solidFill>
                <a:latin typeface="+mj-ea"/>
                <a:ea typeface="+mj-ea"/>
                <a:cs typeface="+mn-cs"/>
              </a:rPr>
              <a:t>// </a:t>
            </a:r>
            <a:r>
              <a:rPr lang="ko-KR" altLang="en-US" sz="1400" kern="0">
                <a:solidFill>
                  <a:srgbClr val="000000"/>
                </a:solidFill>
                <a:latin typeface="+mj-ea"/>
                <a:ea typeface="+mj-ea"/>
                <a:cs typeface="+mn-cs"/>
              </a:rPr>
              <a:t>위도</a:t>
            </a:r>
            <a:endParaRPr lang="ko-KR" altLang="en-US" sz="1400" kern="0">
              <a:solidFill>
                <a:srgbClr val="000000"/>
              </a:solidFill>
              <a:latin typeface="+mj-ea"/>
              <a:ea typeface="+mj-ea"/>
              <a:cs typeface="+mn-cs"/>
            </a:endParaRPr>
          </a:p>
          <a:p>
            <a:pPr defTabSz="179999" latinLnBrk="0">
              <a:defRPr/>
            </a:pPr>
            <a:r>
              <a:rPr lang="ko-KR" altLang="en-US" sz="1400" kern="0">
                <a:solidFill>
                  <a:srgbClr val="000000"/>
                </a:solidFill>
                <a:latin typeface="+mj-ea"/>
                <a:ea typeface="+mj-ea"/>
                <a:cs typeface="+mn-cs"/>
              </a:rPr>
              <a:t>	</a:t>
            </a:r>
            <a:r>
              <a:rPr lang="en-US" altLang="ko-KR" sz="1400" kern="0">
                <a:solidFill>
                  <a:srgbClr val="000000"/>
                </a:solidFill>
                <a:latin typeface="+mj-ea"/>
                <a:ea typeface="+mj-ea"/>
                <a:cs typeface="+mn-cs"/>
              </a:rPr>
              <a:t>let lon =</a:t>
            </a:r>
            <a:r>
              <a:rPr lang="en-US" altLang="ko-KR" sz="1400" b="1" kern="0">
                <a:solidFill>
                  <a:srgbClr val="000000"/>
                </a:solidFill>
                <a:latin typeface="+mj-ea"/>
                <a:ea typeface="+mj-ea"/>
                <a:cs typeface="+mn-cs"/>
              </a:rPr>
              <a:t> position.coords.longitude; </a:t>
            </a:r>
            <a:r>
              <a:rPr lang="en-US" altLang="ko-KR" sz="1400" kern="0">
                <a:solidFill>
                  <a:srgbClr val="000000"/>
                </a:solidFill>
                <a:latin typeface="+mj-ea"/>
                <a:ea typeface="+mj-ea"/>
                <a:cs typeface="+mn-cs"/>
              </a:rPr>
              <a:t>// </a:t>
            </a:r>
            <a:r>
              <a:rPr lang="ko-KR" altLang="en-US" sz="1400" kern="0">
                <a:solidFill>
                  <a:srgbClr val="000000"/>
                </a:solidFill>
                <a:latin typeface="+mj-ea"/>
                <a:ea typeface="+mj-ea"/>
                <a:cs typeface="+mn-cs"/>
              </a:rPr>
              <a:t>경도</a:t>
            </a:r>
            <a:endParaRPr lang="ko-KR" altLang="en-US" sz="1400" kern="0">
              <a:solidFill>
                <a:srgbClr val="000000"/>
              </a:solidFill>
              <a:latin typeface="+mj-ea"/>
              <a:ea typeface="+mj-ea"/>
              <a:cs typeface="+mn-cs"/>
            </a:endParaRPr>
          </a:p>
          <a:p>
            <a:pPr defTabSz="179999" latinLnBrk="0">
              <a:defRPr/>
            </a:pPr>
            <a:r>
              <a:rPr lang="ko-KR" altLang="en-US" sz="1400" kern="0">
                <a:solidFill>
                  <a:srgbClr val="000000"/>
                </a:solidFill>
                <a:latin typeface="+mj-ea"/>
                <a:ea typeface="+mj-ea"/>
                <a:cs typeface="+mn-cs"/>
              </a:rPr>
              <a:t>	</a:t>
            </a:r>
            <a:r>
              <a:rPr lang="en-US" altLang="ko-KR" sz="1400" kern="0">
                <a:solidFill>
                  <a:srgbClr val="000000"/>
                </a:solidFill>
                <a:latin typeface="+mj-ea"/>
                <a:ea typeface="+mj-ea"/>
                <a:cs typeface="+mn-cs"/>
              </a:rPr>
              <a:t>alert("</a:t>
            </a:r>
            <a:r>
              <a:rPr lang="ko-KR" altLang="en-US" sz="1400" kern="0">
                <a:solidFill>
                  <a:srgbClr val="000000"/>
                </a:solidFill>
                <a:latin typeface="+mj-ea"/>
                <a:ea typeface="+mj-ea"/>
                <a:cs typeface="+mn-cs"/>
              </a:rPr>
              <a:t>현재위치</a:t>
            </a:r>
            <a:r>
              <a:rPr lang="en-US" altLang="ko-KR" sz="1400" kern="0">
                <a:solidFill>
                  <a:srgbClr val="000000"/>
                </a:solidFill>
                <a:latin typeface="+mj-ea"/>
                <a:ea typeface="+mj-ea"/>
                <a:cs typeface="+mn-cs"/>
              </a:rPr>
              <a:t>(" + lat + ", " + lon + ")");</a:t>
            </a:r>
            <a:endParaRPr lang="en-US" altLang="ko-KR" sz="1400" kern="0">
              <a:solidFill>
                <a:srgbClr val="000000"/>
              </a:solidFill>
              <a:latin typeface="+mj-ea"/>
              <a:ea typeface="+mj-ea"/>
              <a:cs typeface="+mn-cs"/>
            </a:endParaRPr>
          </a:p>
          <a:p>
            <a:pPr defTabSz="179999" latinLnBrk="0">
              <a:defRPr/>
            </a:pPr>
            <a:r>
              <a:rPr lang="en-US" altLang="ko-KR" sz="1400" kern="0">
                <a:solidFill>
                  <a:srgbClr val="000000"/>
                </a:solidFill>
                <a:latin typeface="+mj-ea"/>
                <a:ea typeface="+mj-ea"/>
                <a:cs typeface="+mn-cs"/>
              </a:rPr>
              <a:t>}</a:t>
            </a:r>
            <a:endParaRPr lang="en-US" altLang="ko-KR" sz="1400" kern="0">
              <a:solidFill>
                <a:srgbClr val="000000"/>
              </a:solidFill>
              <a:latin typeface="+mj-ea"/>
              <a:ea typeface="+mj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08FFF47-F7C8-4417-B66B-1876CACD7C6F}" type="slidenum">
              <a:rPr lang="en-US" altLang="en-US"/>
              <a:pPr lvl="0">
                <a:defRPr/>
              </a:pPr>
              <a:t>16</a:t>
            </a:fld>
            <a:endParaRPr lang="en-US" altLang="en-US"/>
          </a:p>
        </p:txBody>
      </p:sp>
      <p:sp>
        <p:nvSpPr>
          <p:cNvPr id="4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54460" y="666750"/>
            <a:ext cx="10794130" cy="381000"/>
          </a:xfrm>
        </p:spPr>
        <p:txBody>
          <a:bodyPr/>
          <a:lstStyle/>
          <a:p>
            <a:pPr>
              <a:defRPr/>
            </a:pPr>
            <a:r>
              <a:rPr lang="ko-KR" altLang="en-US"/>
              <a:t>예제 </a:t>
            </a:r>
            <a:r>
              <a:rPr lang="en-US" altLang="ko-KR"/>
              <a:t>13-5 getCurrentPosition()</a:t>
            </a:r>
            <a:r>
              <a:rPr lang="ko-KR" altLang="en-US"/>
              <a:t>로 현재 위치파악</a:t>
            </a:r>
            <a:endParaRPr lang="ko-KR" altLang="en-US"/>
          </a:p>
        </p:txBody>
      </p:sp>
      <p:sp>
        <p:nvSpPr>
          <p:cNvPr id="5" name="직사각형 3"/>
          <p:cNvSpPr/>
          <p:nvPr/>
        </p:nvSpPr>
        <p:spPr>
          <a:xfrm>
            <a:off x="1720992" y="1181929"/>
            <a:ext cx="6552728" cy="542651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79999">
              <a:defRPr/>
            </a:pPr>
            <a:r>
              <a:rPr lang="en-US" altLang="ko-KR" sz="1000"/>
              <a:t>&lt;!DOCTYPE html&gt;</a:t>
            </a:r>
            <a:endParaRPr lang="en-US" altLang="ko-KR" sz="1000"/>
          </a:p>
          <a:p>
            <a:pPr defTabSz="179999">
              <a:defRPr/>
            </a:pPr>
            <a:r>
              <a:rPr lang="en-US" altLang="ko-KR" sz="1000"/>
              <a:t>&lt;html&gt;</a:t>
            </a:r>
            <a:endParaRPr lang="en-US" altLang="ko-KR" sz="1000"/>
          </a:p>
          <a:p>
            <a:pPr defTabSz="179999">
              <a:defRPr/>
            </a:pPr>
            <a:r>
              <a:rPr lang="en-US" altLang="ko-KR" sz="1000"/>
              <a:t>&lt;head&gt;</a:t>
            </a:r>
            <a:endParaRPr lang="en-US" altLang="ko-KR" sz="1000"/>
          </a:p>
          <a:p>
            <a:pPr defTabSz="179999">
              <a:defRPr/>
            </a:pPr>
            <a:r>
              <a:rPr lang="en-US" altLang="ko-KR" sz="1000"/>
              <a:t>&lt;meta charset="utf-8"&gt;</a:t>
            </a:r>
            <a:endParaRPr lang="en-US" altLang="ko-KR" sz="1000"/>
          </a:p>
          <a:p>
            <a:pPr defTabSz="179999">
              <a:defRPr/>
            </a:pPr>
            <a:r>
              <a:rPr lang="en-US" altLang="ko-KR" sz="1000"/>
              <a:t>&lt;title&gt;getCurrentPosition()</a:t>
            </a:r>
            <a:r>
              <a:rPr lang="ko-KR" altLang="en-US" sz="1000"/>
              <a:t>로 현재 위치 파악</a:t>
            </a:r>
            <a:r>
              <a:rPr lang="en-US" altLang="ko-KR" sz="1000"/>
              <a:t>&lt;/title&gt;</a:t>
            </a:r>
            <a:endParaRPr lang="en-US" altLang="ko-KR" sz="1000"/>
          </a:p>
          <a:p>
            <a:pPr defTabSz="179999">
              <a:defRPr/>
            </a:pPr>
            <a:r>
              <a:rPr lang="en-US" altLang="ko-KR" sz="1000"/>
              <a:t>&lt;/head&gt;</a:t>
            </a:r>
            <a:endParaRPr lang="en-US" altLang="ko-KR" sz="1000"/>
          </a:p>
          <a:p>
            <a:pPr defTabSz="179999">
              <a:defRPr/>
            </a:pPr>
            <a:r>
              <a:rPr lang="en-US" altLang="ko-KR" sz="1000"/>
              <a:t>&lt;body&gt;</a:t>
            </a:r>
            <a:endParaRPr lang="en-US" altLang="ko-KR" sz="1000"/>
          </a:p>
          <a:p>
            <a:pPr defTabSz="179999">
              <a:defRPr/>
            </a:pPr>
            <a:r>
              <a:rPr lang="en-US" altLang="ko-KR" sz="1000"/>
              <a:t>&lt;h3&gt;getCurrentPosition()</a:t>
            </a:r>
            <a:r>
              <a:rPr lang="ko-KR" altLang="en-US" sz="1000"/>
              <a:t>로 현재 위치 파악</a:t>
            </a:r>
            <a:r>
              <a:rPr lang="en-US" altLang="ko-KR" sz="1000"/>
              <a:t>&lt;/h3&gt;</a:t>
            </a:r>
            <a:endParaRPr lang="en-US" altLang="ko-KR" sz="1000"/>
          </a:p>
          <a:p>
            <a:pPr defTabSz="179999">
              <a:defRPr/>
            </a:pPr>
            <a:r>
              <a:rPr lang="en-US" altLang="ko-KR" sz="1000"/>
              <a:t>&lt;hr&gt;</a:t>
            </a:r>
            <a:endParaRPr lang="en-US" altLang="ko-KR" sz="1000"/>
          </a:p>
          <a:p>
            <a:pPr defTabSz="179999">
              <a:defRPr/>
            </a:pPr>
            <a:r>
              <a:rPr lang="en-US" altLang="ko-KR" sz="1000"/>
              <a:t>&lt;div id="msg"&gt;</a:t>
            </a:r>
            <a:r>
              <a:rPr lang="ko-KR" altLang="en-US" sz="1000"/>
              <a:t>이곳에  위치 정보 출력</a:t>
            </a:r>
            <a:r>
              <a:rPr lang="en-US" altLang="ko-KR" sz="1000"/>
              <a:t>&lt;/div&gt;</a:t>
            </a:r>
            <a:endParaRPr lang="en-US" altLang="ko-KR" sz="1000"/>
          </a:p>
          <a:p>
            <a:pPr defTabSz="179999">
              <a:defRPr/>
            </a:pPr>
            <a:r>
              <a:rPr lang="en-US" altLang="ko-KR" sz="1000"/>
              <a:t>&lt;script&gt;</a:t>
            </a:r>
            <a:endParaRPr lang="en-US" altLang="ko-KR" sz="1000"/>
          </a:p>
          <a:p>
            <a:pPr defTabSz="179999">
              <a:defRPr/>
            </a:pPr>
            <a:r>
              <a:rPr lang="en-US" altLang="ko-KR" sz="1000"/>
              <a:t>if(navigator.geolocation) </a:t>
            </a:r>
            <a:endParaRPr lang="en-US" altLang="ko-KR" sz="1000"/>
          </a:p>
          <a:p>
            <a:pPr defTabSz="179999">
              <a:defRPr/>
            </a:pPr>
            <a:r>
              <a:rPr lang="en-US" altLang="ko-KR" sz="1000"/>
              <a:t>	</a:t>
            </a:r>
            <a:r>
              <a:rPr lang="en-US" altLang="ko-KR" sz="1000" b="1"/>
              <a:t>navigator.geolocation.getCurrentPosition(success);</a:t>
            </a:r>
            <a:r>
              <a:rPr lang="en-US" altLang="ko-KR" sz="1000"/>
              <a:t> // </a:t>
            </a:r>
            <a:r>
              <a:rPr lang="ko-KR" altLang="en-US" sz="1000"/>
              <a:t>현재 위치 정보 요청</a:t>
            </a:r>
            <a:endParaRPr lang="ko-KR" altLang="en-US" sz="1000"/>
          </a:p>
          <a:p>
            <a:pPr defTabSz="179999">
              <a:defRPr/>
            </a:pPr>
            <a:r>
              <a:rPr lang="en-US" altLang="ko-KR" sz="1000"/>
              <a:t>else </a:t>
            </a:r>
            <a:endParaRPr lang="en-US" altLang="ko-KR" sz="1000"/>
          </a:p>
          <a:p>
            <a:pPr defTabSz="179999">
              <a:defRPr/>
            </a:pPr>
            <a:r>
              <a:rPr lang="en-US" altLang="ko-KR" sz="1000"/>
              <a:t>	alert("</a:t>
            </a:r>
            <a:r>
              <a:rPr lang="ko-KR" altLang="en-US" sz="1000"/>
              <a:t>지원하지 않음</a:t>
            </a:r>
            <a:r>
              <a:rPr lang="en-US" altLang="ko-KR" sz="1000"/>
              <a:t>");</a:t>
            </a:r>
            <a:endParaRPr lang="en-US" altLang="ko-KR" sz="1000"/>
          </a:p>
          <a:p>
            <a:pPr defTabSz="179999">
              <a:defRPr/>
            </a:pPr>
            <a:endParaRPr lang="en-US" altLang="ko-KR" sz="1000"/>
          </a:p>
          <a:p>
            <a:pPr defTabSz="179999">
              <a:defRPr/>
            </a:pPr>
            <a:r>
              <a:rPr lang="en-US" altLang="ko-KR" sz="1000"/>
              <a:t>// </a:t>
            </a:r>
            <a:r>
              <a:rPr lang="ko-KR" altLang="en-US" sz="1000"/>
              <a:t>위치 파악 시 </a:t>
            </a:r>
            <a:r>
              <a:rPr lang="en-US" altLang="ko-KR" sz="1000"/>
              <a:t>success() </a:t>
            </a:r>
            <a:r>
              <a:rPr lang="ko-KR" altLang="en-US" sz="1000"/>
              <a:t>호출</a:t>
            </a:r>
            <a:r>
              <a:rPr lang="en-US" altLang="ko-KR" sz="1000"/>
              <a:t>. </a:t>
            </a:r>
            <a:r>
              <a:rPr lang="ko-KR" altLang="en-US" sz="1000"/>
              <a:t>위치 정보가 들어 있는 </a:t>
            </a:r>
            <a:r>
              <a:rPr lang="en-US" altLang="ko-KR" sz="1000"/>
              <a:t>position </a:t>
            </a:r>
            <a:r>
              <a:rPr lang="ko-KR" altLang="en-US" sz="1000"/>
              <a:t>객체가 매개 변수로 넘어온다</a:t>
            </a:r>
            <a:r>
              <a:rPr lang="en-US" altLang="ko-KR" sz="1000"/>
              <a:t>.</a:t>
            </a:r>
            <a:endParaRPr lang="en-US" altLang="ko-KR" sz="1000"/>
          </a:p>
          <a:p>
            <a:pPr defTabSz="179999">
              <a:defRPr/>
            </a:pPr>
            <a:r>
              <a:rPr lang="en-US" altLang="ko-KR" sz="1000" b="1"/>
              <a:t>function success(position) {</a:t>
            </a:r>
            <a:endParaRPr lang="en-US" altLang="ko-KR" sz="1000" b="1"/>
          </a:p>
          <a:p>
            <a:pPr defTabSz="179999">
              <a:defRPr/>
            </a:pPr>
            <a:r>
              <a:rPr lang="en-US" altLang="ko-KR" sz="1000"/>
              <a:t>	</a:t>
            </a:r>
            <a:r>
              <a:rPr lang="en-US" altLang="ko-KR" sz="1000" b="1"/>
              <a:t>let lat = position.coords.latitude; </a:t>
            </a:r>
            <a:r>
              <a:rPr lang="en-US" altLang="ko-KR" sz="1000"/>
              <a:t>// </a:t>
            </a:r>
            <a:r>
              <a:rPr lang="ko-KR" altLang="en-US" sz="1000"/>
              <a:t>위도</a:t>
            </a:r>
            <a:endParaRPr lang="ko-KR" altLang="en-US" sz="1000"/>
          </a:p>
          <a:p>
            <a:pPr defTabSz="179999">
              <a:defRPr/>
            </a:pPr>
            <a:r>
              <a:rPr lang="ko-KR" altLang="en-US" sz="1000" b="1"/>
              <a:t>	</a:t>
            </a:r>
            <a:r>
              <a:rPr lang="en-US" altLang="ko-KR" sz="1000" b="1"/>
              <a:t>let lon = position.coords.longitude; </a:t>
            </a:r>
            <a:r>
              <a:rPr lang="en-US" altLang="ko-KR" sz="1000"/>
              <a:t>// </a:t>
            </a:r>
            <a:r>
              <a:rPr lang="ko-KR" altLang="en-US" sz="1000"/>
              <a:t>경도</a:t>
            </a:r>
            <a:endParaRPr lang="ko-KR" altLang="en-US" sz="1000"/>
          </a:p>
          <a:p>
            <a:pPr defTabSz="179999">
              <a:defRPr/>
            </a:pPr>
            <a:r>
              <a:rPr lang="ko-KR" altLang="en-US" sz="1000" b="1"/>
              <a:t>	</a:t>
            </a:r>
            <a:r>
              <a:rPr lang="en-US" altLang="ko-KR" sz="1000" b="1"/>
              <a:t>let acc = position.coords.accuracy; </a:t>
            </a:r>
            <a:r>
              <a:rPr lang="en-US" altLang="ko-KR" sz="1000"/>
              <a:t>// </a:t>
            </a:r>
            <a:r>
              <a:rPr lang="ko-KR" altLang="en-US" sz="1000"/>
              <a:t>정확도</a:t>
            </a:r>
            <a:endParaRPr lang="ko-KR" altLang="en-US" sz="1000"/>
          </a:p>
          <a:p>
            <a:pPr defTabSz="179999">
              <a:defRPr/>
            </a:pPr>
            <a:endParaRPr lang="ko-KR" altLang="en-US" sz="1000"/>
          </a:p>
          <a:p>
            <a:pPr defTabSz="179999">
              <a:defRPr/>
            </a:pPr>
            <a:r>
              <a:rPr lang="ko-KR" altLang="en-US" sz="1000"/>
              <a:t>	</a:t>
            </a:r>
            <a:r>
              <a:rPr lang="en-US" altLang="ko-KR" sz="1000"/>
              <a:t>// </a:t>
            </a:r>
            <a:r>
              <a:rPr lang="ko-KR" altLang="en-US" sz="1000"/>
              <a:t>위도와 경도의 소수점 이하 자리가 너무 길어 유효 숫자 </a:t>
            </a:r>
            <a:r>
              <a:rPr lang="en-US" altLang="ko-KR" sz="1000"/>
              <a:t>6</a:t>
            </a:r>
            <a:r>
              <a:rPr lang="ko-KR" altLang="en-US" sz="1000"/>
              <a:t>자리로 짜름</a:t>
            </a:r>
            <a:endParaRPr lang="ko-KR" altLang="en-US" sz="1000"/>
          </a:p>
          <a:p>
            <a:pPr defTabSz="179999">
              <a:defRPr/>
            </a:pPr>
            <a:r>
              <a:rPr lang="ko-KR" altLang="en-US" sz="1000"/>
              <a:t>	</a:t>
            </a:r>
            <a:r>
              <a:rPr lang="en-US" altLang="ko-KR" sz="1000"/>
              <a:t>lat = lat.toPrecision(6); lon = lon.toPrecision(6);</a:t>
            </a:r>
            <a:endParaRPr lang="en-US" altLang="ko-KR" sz="1000"/>
          </a:p>
          <a:p>
            <a:pPr defTabSz="179999">
              <a:defRPr/>
            </a:pPr>
            <a:endParaRPr lang="en-US" altLang="ko-KR" sz="1000"/>
          </a:p>
          <a:p>
            <a:pPr defTabSz="179999">
              <a:defRPr/>
            </a:pPr>
            <a:r>
              <a:rPr lang="en-US" altLang="ko-KR" sz="1000"/>
              <a:t>	let now = new Date(position.timestamp); // </a:t>
            </a:r>
            <a:r>
              <a:rPr lang="ko-KR" altLang="en-US" sz="1000"/>
              <a:t>현재 날짜와 시간</a:t>
            </a:r>
            <a:endParaRPr lang="ko-KR" altLang="en-US" sz="1000"/>
          </a:p>
          <a:p>
            <a:pPr defTabSz="179999">
              <a:defRPr/>
            </a:pPr>
            <a:endParaRPr lang="ko-KR" altLang="en-US" sz="1000"/>
          </a:p>
          <a:p>
            <a:pPr defTabSz="179999">
              <a:defRPr/>
            </a:pPr>
            <a:r>
              <a:rPr lang="ko-KR" altLang="en-US" sz="1000"/>
              <a:t>	</a:t>
            </a:r>
            <a:r>
              <a:rPr lang="en-US" altLang="ko-KR" sz="1000"/>
              <a:t>let text = "</a:t>
            </a:r>
            <a:r>
              <a:rPr lang="ko-KR" altLang="en-US" sz="1000"/>
              <a:t>현재 시간 </a:t>
            </a:r>
            <a:r>
              <a:rPr lang="en-US" altLang="ko-KR" sz="1000"/>
              <a:t>" + now.toUTCString() + "&lt;br&gt;";</a:t>
            </a:r>
            <a:endParaRPr lang="en-US" altLang="ko-KR" sz="1000"/>
          </a:p>
          <a:p>
            <a:pPr defTabSz="179999">
              <a:defRPr/>
            </a:pPr>
            <a:r>
              <a:rPr lang="en-US" altLang="ko-KR" sz="1000"/>
              <a:t>	text += "</a:t>
            </a:r>
            <a:r>
              <a:rPr lang="ko-KR" altLang="en-US" sz="1000"/>
              <a:t>현재 위치 </a:t>
            </a:r>
            <a:r>
              <a:rPr lang="en-US" altLang="ko-KR" sz="1000"/>
              <a:t>(</a:t>
            </a:r>
            <a:r>
              <a:rPr lang="ko-KR" altLang="en-US" sz="1000"/>
              <a:t>위도 </a:t>
            </a:r>
            <a:r>
              <a:rPr lang="en-US" altLang="ko-KR" sz="1000"/>
              <a:t>" + lat + "°, </a:t>
            </a:r>
            <a:r>
              <a:rPr lang="ko-KR" altLang="en-US" sz="1000"/>
              <a:t>경도 </a:t>
            </a:r>
            <a:r>
              <a:rPr lang="en-US" altLang="ko-KR" sz="1000"/>
              <a:t>" + lon + "°)&lt;br&gt;";</a:t>
            </a:r>
            <a:endParaRPr lang="en-US" altLang="ko-KR" sz="1000"/>
          </a:p>
          <a:p>
            <a:pPr defTabSz="179999">
              <a:defRPr/>
            </a:pPr>
            <a:r>
              <a:rPr lang="en-US" altLang="ko-KR" sz="1000"/>
              <a:t>	text += "</a:t>
            </a:r>
            <a:r>
              <a:rPr lang="ko-KR" altLang="en-US" sz="1000"/>
              <a:t>정확도 </a:t>
            </a:r>
            <a:r>
              <a:rPr lang="en-US" altLang="ko-KR" sz="1000"/>
              <a:t>" + acc + "m&lt;br&gt;";</a:t>
            </a:r>
            <a:endParaRPr lang="en-US" altLang="ko-KR" sz="1000"/>
          </a:p>
          <a:p>
            <a:pPr defTabSz="179999">
              <a:defRPr/>
            </a:pPr>
            <a:r>
              <a:rPr lang="en-US" altLang="ko-KR" sz="1000"/>
              <a:t>	</a:t>
            </a:r>
            <a:r>
              <a:rPr lang="en-US" altLang="ko-KR" sz="1000" b="1"/>
              <a:t>document.getElementById("msg").innerHTML = text;</a:t>
            </a:r>
            <a:endParaRPr lang="en-US" altLang="ko-KR" sz="1000" b="1"/>
          </a:p>
          <a:p>
            <a:pPr defTabSz="179999">
              <a:defRPr/>
            </a:pPr>
            <a:r>
              <a:rPr lang="en-US" altLang="ko-KR" sz="1000"/>
              <a:t>}</a:t>
            </a:r>
            <a:endParaRPr lang="en-US" altLang="ko-KR" sz="1000"/>
          </a:p>
          <a:p>
            <a:pPr defTabSz="179999">
              <a:defRPr/>
            </a:pPr>
            <a:r>
              <a:rPr lang="en-US" altLang="ko-KR" sz="1000"/>
              <a:t>&lt;/script&gt;</a:t>
            </a:r>
            <a:endParaRPr lang="en-US" altLang="ko-KR" sz="1000"/>
          </a:p>
          <a:p>
            <a:pPr defTabSz="179999">
              <a:defRPr/>
            </a:pPr>
            <a:r>
              <a:rPr lang="en-US" altLang="ko-KR" sz="1000"/>
              <a:t>&lt;/body&gt;</a:t>
            </a:r>
            <a:endParaRPr lang="en-US" altLang="ko-KR" sz="1000"/>
          </a:p>
          <a:p>
            <a:pPr defTabSz="179999">
              <a:defRPr/>
            </a:pPr>
            <a:r>
              <a:rPr lang="en-US" altLang="ko-KR" sz="1000"/>
              <a:t>&lt;/html&gt;</a:t>
            </a:r>
            <a:endParaRPr lang="en-US" altLang="ko-KR" sz="1000"/>
          </a:p>
        </p:txBody>
      </p:sp>
      <p:pic>
        <p:nvPicPr>
          <p:cNvPr id="6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837916" y="1441672"/>
            <a:ext cx="3723012" cy="1915936"/>
          </a:xfrm>
          <a:prstGeom prst="rect">
            <a:avLst/>
          </a:prstGeom>
          <a:ln w="6350">
            <a:solidFill>
              <a:srgbClr val="0171c0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833560" y="3990491"/>
            <a:ext cx="3723012" cy="1932265"/>
          </a:xfrm>
          <a:prstGeom prst="rect">
            <a:avLst/>
          </a:prstGeom>
          <a:ln w="6350">
            <a:solidFill>
              <a:srgbClr val="0171c0"/>
            </a:solidFill>
          </a:ln>
        </p:spPr>
      </p:pic>
      <p:cxnSp>
        <p:nvCxnSpPr>
          <p:cNvPr id="8" name="직선 화살표 연결선 8"/>
          <p:cNvCxnSpPr/>
          <p:nvPr/>
        </p:nvCxnSpPr>
        <p:spPr>
          <a:xfrm>
            <a:off x="8849785" y="3019908"/>
            <a:ext cx="72008" cy="97058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9"/>
          <p:cNvSpPr txBox="1"/>
          <p:nvPr/>
        </p:nvSpPr>
        <p:spPr>
          <a:xfrm>
            <a:off x="8864503" y="3464796"/>
            <a:ext cx="1104362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100">
                <a:solidFill>
                  <a:srgbClr val="c00000"/>
                </a:solidFill>
              </a:rPr>
              <a:t>허용 버튼 클릭</a:t>
            </a:r>
            <a:endParaRPr lang="ko-KR" altLang="en-US" sz="1100">
              <a:solidFill>
                <a:srgbClr val="c0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>
            <a:spLocks noGrp="1"/>
          </p:cNvSpPr>
          <p:nvPr>
            <p:ph idx="1" hasCustomPrompt="1"/>
          </p:nvPr>
        </p:nvSpPr>
        <p:spPr>
          <a:xfrm>
            <a:off x="547866" y="1456974"/>
            <a:ext cx="10805932" cy="4228037"/>
          </a:xfrm>
        </p:spPr>
        <p:txBody>
          <a:bodyPr>
            <a:normAutofit fontScale="85000" lnSpcReduction="20000"/>
          </a:bodyPr>
          <a:lstStyle/>
          <a:p>
            <a:pPr lvl="0">
              <a:defRPr/>
            </a:pPr>
            <a:r>
              <a:rPr lang="ko-KR" altLang="en-US"/>
              <a:t>위치 정보 서비스와 지도 서비스는 별개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위치 정보 서비스는 웹 브라우저의 구현에 달려 있음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지도는 지도 서비스 기업</a:t>
            </a:r>
            <a:r>
              <a:rPr lang="en-US" altLang="ko-KR"/>
              <a:t>(</a:t>
            </a:r>
            <a:r>
              <a:rPr lang="ko-KR" altLang="en-US"/>
              <a:t>구글</a:t>
            </a:r>
            <a:r>
              <a:rPr lang="en-US" altLang="ko-KR"/>
              <a:t>, </a:t>
            </a:r>
            <a:r>
              <a:rPr lang="ko-KR" altLang="en-US"/>
              <a:t>네이버</a:t>
            </a:r>
            <a:r>
              <a:rPr lang="en-US" altLang="ko-KR"/>
              <a:t>, </a:t>
            </a:r>
            <a:r>
              <a:rPr lang="ko-KR" altLang="en-US"/>
              <a:t>카카오</a:t>
            </a:r>
            <a:r>
              <a:rPr lang="en-US" altLang="ko-KR"/>
              <a:t>, </a:t>
            </a:r>
            <a:r>
              <a:rPr lang="ko-KR" altLang="en-US"/>
              <a:t>티맵 등</a:t>
            </a:r>
            <a:r>
              <a:rPr lang="en-US" altLang="ko-KR"/>
              <a:t>)</a:t>
            </a:r>
            <a:r>
              <a:rPr lang="ko-KR" altLang="en-US"/>
              <a:t>의 고유 자산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최근</a:t>
            </a:r>
            <a:r>
              <a:rPr lang="en-US" altLang="ko-KR"/>
              <a:t>,</a:t>
            </a:r>
            <a:r>
              <a:rPr lang="ko-KR" altLang="en-US"/>
              <a:t> 지도 서비스 유료화</a:t>
            </a:r>
            <a:endParaRPr lang="ko-KR" altLang="en-US"/>
          </a:p>
          <a:p>
            <a:pPr lvl="0">
              <a:defRPr/>
            </a:pPr>
            <a:r>
              <a:rPr lang="en-US" altLang="ko-KR"/>
              <a:t>OpenStreetMap </a:t>
            </a:r>
            <a:r>
              <a:rPr lang="ko-KR" altLang="en-US"/>
              <a:t>지도 </a:t>
            </a:r>
            <a:r>
              <a:rPr lang="en-US" altLang="ko-KR"/>
              <a:t>- </a:t>
            </a:r>
            <a:r>
              <a:rPr lang="ko-KR" altLang="en-US"/>
              <a:t>개방형 무료 지도</a:t>
            </a:r>
            <a:endParaRPr lang="ko-KR" altLang="en-US"/>
          </a:p>
          <a:p>
            <a:pPr lvl="1">
              <a:defRPr/>
            </a:pPr>
            <a:r>
              <a:rPr lang="en-US" altLang="ko-KR"/>
              <a:t>1) </a:t>
            </a:r>
            <a:r>
              <a:rPr lang="ko-KR" altLang="en-US"/>
              <a:t>지도 전체 출력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사례</a:t>
            </a:r>
            <a:r>
              <a:rPr lang="en-US" altLang="ko-KR"/>
              <a:t>(</a:t>
            </a:r>
            <a:r>
              <a:rPr lang="ko-KR" altLang="en-US"/>
              <a:t>예제 </a:t>
            </a:r>
            <a:r>
              <a:rPr lang="en-US" altLang="ko-KR"/>
              <a:t>13-6) : </a:t>
            </a:r>
            <a:r>
              <a:rPr lang="ko-KR" altLang="en-US"/>
              <a:t>위도와 경도 </a:t>
            </a:r>
            <a:r>
              <a:rPr lang="en-US" altLang="ko-KR"/>
              <a:t>(37.5823, 127.0100)</a:t>
            </a:r>
            <a:r>
              <a:rPr lang="ko-KR" altLang="en-US"/>
              <a:t>인 위치를 중심</a:t>
            </a:r>
            <a:r>
              <a:rPr lang="en-US" altLang="ko-KR"/>
              <a:t>, </a:t>
            </a:r>
            <a:r>
              <a:rPr lang="ko-KR" altLang="en-US"/>
              <a:t>줌 레벨 </a:t>
            </a:r>
            <a:r>
              <a:rPr lang="en-US" altLang="ko-KR"/>
              <a:t>15</a:t>
            </a:r>
            <a:r>
              <a:rPr lang="ko-KR" altLang="en-US"/>
              <a:t> </a:t>
            </a:r>
            <a:endParaRPr lang="ko-KR" altLang="en-US"/>
          </a:p>
          <a:p>
            <a:pPr marL="914400" lvl="2" indent="0">
              <a:buNone/>
              <a:defRPr/>
            </a:pPr>
            <a:endParaRPr lang="en-US" altLang="ko-KR"/>
          </a:p>
          <a:p>
            <a:pPr lvl="1">
              <a:defRPr/>
            </a:pPr>
            <a:r>
              <a:rPr lang="en-US" altLang="ko-KR"/>
              <a:t>2) &lt;iframe&gt;</a:t>
            </a:r>
            <a:r>
              <a:rPr lang="ko-KR" altLang="en-US"/>
              <a:t>으로 웹 페이지에 지도 내장</a:t>
            </a:r>
            <a:r>
              <a:rPr lang="en-US" altLang="ko-KR"/>
              <a:t>(</a:t>
            </a:r>
            <a:r>
              <a:rPr lang="ko-KR" altLang="en-US"/>
              <a:t>지도 영역을 박스로 표시</a:t>
            </a:r>
            <a:r>
              <a:rPr lang="en-US" altLang="ko-KR"/>
              <a:t>)</a:t>
            </a:r>
            <a:endParaRPr lang="en-US" altLang="ko-KR"/>
          </a:p>
          <a:p>
            <a:pPr marL="457200" lvl="1" indent="0">
              <a:buNone/>
              <a:defRPr/>
            </a:pPr>
            <a:endParaRPr lang="en-US" altLang="ko-KR"/>
          </a:p>
          <a:p>
            <a:pPr lvl="2">
              <a:defRPr/>
            </a:pPr>
            <a:r>
              <a:rPr lang="ko-KR" altLang="en-US"/>
              <a:t>사례 </a:t>
            </a:r>
            <a:r>
              <a:rPr lang="en-US" altLang="ko-KR"/>
              <a:t>: (lat-0.01, lon-0.01)x(lat + 0.01, lon + 0.01) </a:t>
            </a:r>
            <a:r>
              <a:rPr lang="ko-KR" altLang="en-US"/>
              <a:t>영역의 지도 출력</a:t>
            </a:r>
            <a:endParaRPr lang="ko-KR" altLang="en-US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08FFF47-F7C8-4417-B66B-1876CACD7C6F}" type="slidenum">
              <a:rPr lang="en-US" altLang="en-US"/>
              <a:pPr lvl="0">
                <a:defRPr/>
              </a:pPr>
              <a:t>17</a:t>
            </a:fld>
            <a:endParaRPr lang="en-US" altLang="en-US"/>
          </a:p>
        </p:txBody>
      </p:sp>
      <p:sp>
        <p:nvSpPr>
          <p:cNvPr id="4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54460" y="666750"/>
            <a:ext cx="10794130" cy="381000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웹 페이지에 지도 넣기</a:t>
            </a:r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5208867" y="3429000"/>
            <a:ext cx="6003905" cy="36004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/>
              <a:t>https://www.openstreetmap.org/#</a:t>
            </a:r>
            <a:r>
              <a:rPr lang="en-US" altLang="ko-KR" b="1"/>
              <a:t>map=</a:t>
            </a:r>
            <a:r>
              <a:rPr lang="ko-KR" altLang="en-US" b="1"/>
              <a:t>줌레벨</a:t>
            </a:r>
            <a:r>
              <a:rPr lang="en-US" altLang="ko-KR" b="1"/>
              <a:t>/</a:t>
            </a:r>
            <a:r>
              <a:rPr lang="ko-KR" altLang="en-US" b="1"/>
              <a:t>위도</a:t>
            </a:r>
            <a:r>
              <a:rPr lang="en-US" altLang="ko-KR" b="1"/>
              <a:t>/</a:t>
            </a:r>
            <a:r>
              <a:rPr lang="ko-KR" altLang="en-US" b="1"/>
              <a:t>경도 </a:t>
            </a:r>
            <a:endParaRPr lang="ko-KR" altLang="en-US" b="1"/>
          </a:p>
        </p:txBody>
      </p:sp>
      <p:sp>
        <p:nvSpPr>
          <p:cNvPr id="7" name="TextBox 6"/>
          <p:cNvSpPr txBox="1"/>
          <p:nvPr/>
        </p:nvSpPr>
        <p:spPr>
          <a:xfrm>
            <a:off x="3083581" y="4161268"/>
            <a:ext cx="6024838" cy="36287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/>
              <a:t>https://www.openstreetmap.org/#</a:t>
            </a:r>
            <a:r>
              <a:rPr lang="en-US" altLang="ko-KR" b="1"/>
              <a:t>map=15/37.5823/127.0100</a:t>
            </a:r>
            <a:endParaRPr lang="ko-KR" altLang="en-US" b="1"/>
          </a:p>
        </p:txBody>
      </p:sp>
      <p:sp>
        <p:nvSpPr>
          <p:cNvPr id="8" name="TextBox 7"/>
          <p:cNvSpPr txBox="1"/>
          <p:nvPr/>
        </p:nvSpPr>
        <p:spPr>
          <a:xfrm>
            <a:off x="1324553" y="4897153"/>
            <a:ext cx="9815036" cy="26349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/>
              <a:t>https://www.openstreetmap.org/export/</a:t>
            </a:r>
            <a:r>
              <a:rPr lang="en-US" altLang="ko-KR" sz="1200" b="1"/>
              <a:t>embed.html?bbox=</a:t>
            </a:r>
            <a:r>
              <a:rPr lang="ko-KR" altLang="en-US" sz="1200"/>
              <a:t>박스의작은경도값</a:t>
            </a:r>
            <a:r>
              <a:rPr lang="en-US" altLang="ko-KR" sz="1200" b="1">
                <a:solidFill>
                  <a:schemeClr val="tx1"/>
                </a:solidFill>
              </a:rPr>
              <a:t>%2C</a:t>
            </a:r>
            <a:r>
              <a:rPr lang="ko-KR" altLang="en-US" sz="1200"/>
              <a:t>박스의낮은위도값</a:t>
            </a:r>
            <a:r>
              <a:rPr lang="en-US" altLang="ko-KR" sz="1200" b="1"/>
              <a:t>%2C</a:t>
            </a:r>
            <a:r>
              <a:rPr lang="ko-KR" altLang="en-US" sz="1200"/>
              <a:t>박스의큰경도값</a:t>
            </a:r>
            <a:r>
              <a:rPr lang="en-US" altLang="ko-KR" sz="1200" b="1"/>
              <a:t>%2C</a:t>
            </a:r>
            <a:r>
              <a:rPr lang="ko-KR" altLang="en-US" sz="1200"/>
              <a:t>박스의높은위도값</a:t>
            </a:r>
            <a:endParaRPr lang="ko-KR" altLang="en-US" sz="1200"/>
          </a:p>
        </p:txBody>
      </p:sp>
      <p:sp>
        <p:nvSpPr>
          <p:cNvPr id="9" name="TextBox 8"/>
          <p:cNvSpPr txBox="1"/>
          <p:nvPr/>
        </p:nvSpPr>
        <p:spPr>
          <a:xfrm>
            <a:off x="1775680" y="5555803"/>
            <a:ext cx="9134680" cy="10053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b="1"/>
              <a:t>&lt;iframe id="map"&gt;&lt;/iframe&gt;</a:t>
            </a:r>
            <a:endParaRPr lang="en-US" altLang="ko-KR" sz="1200" b="1"/>
          </a:p>
          <a:p>
            <a:pPr lvl="0">
              <a:defRPr/>
            </a:pPr>
            <a:r>
              <a:rPr lang="en-US" altLang="ko-KR" sz="1200"/>
              <a:t>...</a:t>
            </a:r>
            <a:endParaRPr lang="en-US" altLang="ko-KR" sz="1200"/>
          </a:p>
          <a:p>
            <a:pPr lvl="0">
              <a:defRPr/>
            </a:pPr>
            <a:r>
              <a:rPr lang="en-US" altLang="ko-KR" sz="1200"/>
              <a:t>let map = document.getElementById("map");</a:t>
            </a:r>
            <a:endParaRPr lang="en-US" altLang="ko-KR" sz="1200"/>
          </a:p>
          <a:p>
            <a:pPr lvl="0">
              <a:defRPr/>
            </a:pPr>
            <a:r>
              <a:rPr lang="en-US" altLang="ko-KR" sz="1200"/>
              <a:t>map.src = "https://www.openstreetmap.org/export/</a:t>
            </a:r>
            <a:r>
              <a:rPr lang="en-US" altLang="ko-KR" sz="1200" b="1"/>
              <a:t>embed.html?bbox=</a:t>
            </a:r>
            <a:r>
              <a:rPr lang="en-US" altLang="ko-KR" sz="1200"/>
              <a:t>" + (lon-0.01) + </a:t>
            </a:r>
            <a:endParaRPr lang="en-US" altLang="ko-KR" sz="1200"/>
          </a:p>
          <a:p>
            <a:pPr lvl="0">
              <a:defRPr/>
            </a:pPr>
            <a:r>
              <a:rPr lang="en-US" altLang="ko-KR" sz="1200"/>
              <a:t>				"%2C" + (lat-0.01) + "%2C" + (lon+0.01) + "%2C" + (lat + 0.01);</a:t>
            </a:r>
            <a:endParaRPr lang="ko-KR" altLang="en-US" sz="1200"/>
          </a:p>
        </p:txBody>
      </p:sp>
      <p:sp>
        <p:nvSpPr>
          <p:cNvPr id="10" name="TextBox 9"/>
          <p:cNvSpPr txBox="1"/>
          <p:nvPr/>
        </p:nvSpPr>
        <p:spPr>
          <a:xfrm>
            <a:off x="9136253" y="4227722"/>
            <a:ext cx="1452445" cy="600306"/>
          </a:xfrm>
          <a:prstGeom prst="wedgeRoundRectCallout">
            <a:avLst>
              <a:gd name="adj1" fmla="val -23454"/>
              <a:gd name="adj2" fmla="val 6253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000"/>
              <a:t>%2C</a:t>
            </a:r>
            <a:r>
              <a:rPr lang="ko-KR" altLang="en-US" sz="1000"/>
              <a:t>는 콤마</a:t>
            </a:r>
            <a:r>
              <a:rPr lang="en-US" altLang="ko-KR" sz="1000"/>
              <a:t>(,) </a:t>
            </a:r>
            <a:r>
              <a:rPr lang="ko-KR" altLang="en-US" sz="1000"/>
              <a:t>문자를 </a:t>
            </a:r>
            <a:endParaRPr lang="ko-KR" altLang="en-US" sz="1000"/>
          </a:p>
          <a:p>
            <a:pPr lvl="0">
              <a:defRPr/>
            </a:pPr>
            <a:r>
              <a:rPr lang="en-US" altLang="ko-KR" sz="1000"/>
              <a:t>URL</a:t>
            </a:r>
            <a:r>
              <a:rPr lang="ko-KR" altLang="en-US" sz="1000"/>
              <a:t>에 사용하기 위해 </a:t>
            </a:r>
            <a:endParaRPr lang="ko-KR" altLang="en-US" sz="1000"/>
          </a:p>
          <a:p>
            <a:pPr lvl="0">
              <a:defRPr/>
            </a:pPr>
            <a:r>
              <a:rPr lang="ko-KR" altLang="en-US" sz="1000"/>
              <a:t>인코딩한 값</a:t>
            </a:r>
            <a:endParaRPr lang="ko-KR" altLang="en-US" sz="10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08FFF47-F7C8-4417-B66B-1876CACD7C6F}" type="slidenum">
              <a:rPr lang="en-US" altLang="en-US"/>
              <a:pPr lvl="0">
                <a:defRPr/>
              </a:pPr>
              <a:t>18</a:t>
            </a:fld>
            <a:endParaRPr lang="en-US" altLang="en-US"/>
          </a:p>
        </p:txBody>
      </p:sp>
      <p:sp>
        <p:nvSpPr>
          <p:cNvPr id="4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54460" y="666750"/>
            <a:ext cx="10794130" cy="381000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예제 </a:t>
            </a:r>
            <a:r>
              <a:rPr lang="en-US" altLang="ko-KR"/>
              <a:t>13-6 </a:t>
            </a:r>
            <a:r>
              <a:rPr lang="ko-KR" altLang="en-US"/>
              <a:t>현재 위치의 지도를 웹 페이지에 내장</a:t>
            </a:r>
            <a:r>
              <a:rPr lang="en-US" altLang="ko-KR"/>
              <a:t>(1)</a:t>
            </a:r>
            <a:r>
              <a:rPr lang="ko-KR" altLang="en-US"/>
              <a:t> </a:t>
            </a:r>
            <a:endParaRPr lang="ko-KR" altLang="en-US"/>
          </a:p>
        </p:txBody>
      </p:sp>
      <p:sp>
        <p:nvSpPr>
          <p:cNvPr id="5" name="직사각형 3"/>
          <p:cNvSpPr/>
          <p:nvPr/>
        </p:nvSpPr>
        <p:spPr>
          <a:xfrm>
            <a:off x="2819636" y="1961222"/>
            <a:ext cx="6552728" cy="313274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79999">
              <a:defRPr/>
            </a:pPr>
            <a:r>
              <a:rPr lang="en-US" altLang="ko-KR" sz="1050"/>
              <a:t>&lt;!DOCTYPE html&gt;</a:t>
            </a:r>
            <a:endParaRPr lang="en-US" altLang="ko-KR" sz="1050"/>
          </a:p>
          <a:p>
            <a:pPr defTabSz="179999">
              <a:defRPr/>
            </a:pPr>
            <a:r>
              <a:rPr lang="en-US" altLang="ko-KR" sz="1050"/>
              <a:t>&lt;html&gt;</a:t>
            </a:r>
            <a:endParaRPr lang="en-US" altLang="ko-KR" sz="1050"/>
          </a:p>
          <a:p>
            <a:pPr defTabSz="179999">
              <a:defRPr/>
            </a:pPr>
            <a:r>
              <a:rPr lang="en-US" altLang="ko-KR" sz="1050"/>
              <a:t>&lt;head&gt;</a:t>
            </a:r>
            <a:endParaRPr lang="en-US" altLang="ko-KR" sz="1050"/>
          </a:p>
          <a:p>
            <a:pPr defTabSz="179999">
              <a:defRPr/>
            </a:pPr>
            <a:r>
              <a:rPr lang="en-US" altLang="ko-KR" sz="1050"/>
              <a:t>&lt;meta charset="utf-8"&gt;</a:t>
            </a:r>
            <a:endParaRPr lang="en-US" altLang="ko-KR" sz="1050"/>
          </a:p>
          <a:p>
            <a:pPr defTabSz="179999">
              <a:defRPr/>
            </a:pPr>
            <a:r>
              <a:rPr lang="en-US" altLang="ko-KR" sz="1050"/>
              <a:t>&lt;title&gt;</a:t>
            </a:r>
            <a:r>
              <a:rPr lang="ko-KR" altLang="en-US" sz="1050"/>
              <a:t>현재 위치와 지도 출력</a:t>
            </a:r>
            <a:r>
              <a:rPr lang="en-US" altLang="ko-KR" sz="1050"/>
              <a:t>&lt;/title&gt;</a:t>
            </a:r>
            <a:endParaRPr lang="en-US" altLang="ko-KR" sz="1050"/>
          </a:p>
          <a:p>
            <a:pPr defTabSz="179999">
              <a:defRPr/>
            </a:pPr>
            <a:r>
              <a:rPr lang="en-US" altLang="ko-KR" sz="1050"/>
              <a:t>&lt;/head&gt;</a:t>
            </a:r>
            <a:endParaRPr lang="en-US" altLang="ko-KR" sz="1050"/>
          </a:p>
          <a:p>
            <a:pPr defTabSz="179999">
              <a:defRPr/>
            </a:pPr>
            <a:r>
              <a:rPr lang="en-US" altLang="ko-KR" sz="1050"/>
              <a:t>&lt;body&gt;</a:t>
            </a:r>
            <a:endParaRPr lang="en-US" altLang="ko-KR" sz="1050"/>
          </a:p>
          <a:p>
            <a:pPr defTabSz="179999">
              <a:defRPr/>
            </a:pPr>
            <a:r>
              <a:rPr lang="en-US" altLang="ko-KR" sz="1050"/>
              <a:t>&lt;h3&gt;</a:t>
            </a:r>
            <a:r>
              <a:rPr lang="ko-KR" altLang="en-US" sz="1050"/>
              <a:t>현재 위치와 지도 출력</a:t>
            </a:r>
            <a:r>
              <a:rPr lang="en-US" altLang="ko-KR" sz="1050"/>
              <a:t>&lt;/h3&gt;</a:t>
            </a:r>
            <a:endParaRPr lang="en-US" altLang="ko-KR" sz="1050"/>
          </a:p>
          <a:p>
            <a:pPr defTabSz="179999">
              <a:defRPr/>
            </a:pPr>
            <a:r>
              <a:rPr lang="en-US" altLang="ko-KR" sz="1050"/>
              <a:t>&lt;hr&gt;</a:t>
            </a:r>
            <a:endParaRPr lang="en-US" altLang="ko-KR" sz="1050"/>
          </a:p>
          <a:p>
            <a:pPr defTabSz="179999">
              <a:defRPr/>
            </a:pPr>
            <a:r>
              <a:rPr lang="en-US" altLang="ko-KR" sz="1050"/>
              <a:t>&lt;div id="msg"&gt;</a:t>
            </a:r>
            <a:r>
              <a:rPr lang="ko-KR" altLang="en-US" sz="1050"/>
              <a:t>이곳에  위치 정보 출력</a:t>
            </a:r>
            <a:r>
              <a:rPr lang="en-US" altLang="ko-KR" sz="1050"/>
              <a:t>&lt;/div&gt;</a:t>
            </a:r>
            <a:endParaRPr lang="en-US" altLang="ko-KR" sz="1050"/>
          </a:p>
          <a:p>
            <a:pPr defTabSz="179999">
              <a:defRPr/>
            </a:pPr>
            <a:r>
              <a:rPr lang="en-US" altLang="ko-KR" sz="1050" b="1"/>
              <a:t>&lt;iframe id="map" width="425" height="350" frameborder="0" scrolling="no" marginheight="0" 		marginwidth="0" &gt;&lt;/iframe&gt;</a:t>
            </a:r>
            <a:r>
              <a:rPr lang="en-US" altLang="ko-KR" sz="1050"/>
              <a:t>&lt;br/&gt;</a:t>
            </a:r>
            <a:endParaRPr lang="en-US" altLang="ko-KR" sz="1050"/>
          </a:p>
          <a:p>
            <a:pPr defTabSz="179999">
              <a:defRPr/>
            </a:pPr>
            <a:r>
              <a:rPr lang="en-US" altLang="ko-KR" sz="1050"/>
              <a:t>&lt;a id="bigmaplink" target="_blank"&gt;</a:t>
            </a:r>
            <a:r>
              <a:rPr lang="ko-KR" altLang="en-US" sz="1050"/>
              <a:t>새 창에 큰 지도 보기</a:t>
            </a:r>
            <a:r>
              <a:rPr lang="en-US" altLang="ko-KR" sz="1050"/>
              <a:t>&lt;/a&gt;</a:t>
            </a:r>
            <a:endParaRPr lang="en-US" altLang="ko-KR" sz="1050"/>
          </a:p>
          <a:p>
            <a:pPr defTabSz="179999">
              <a:defRPr/>
            </a:pPr>
            <a:r>
              <a:rPr lang="en-US" altLang="ko-KR" sz="1050"/>
              <a:t>&lt;script&gt;</a:t>
            </a:r>
            <a:endParaRPr lang="en-US" altLang="ko-KR" sz="1050"/>
          </a:p>
          <a:p>
            <a:pPr defTabSz="179999">
              <a:defRPr/>
            </a:pPr>
            <a:r>
              <a:rPr lang="en-US" altLang="ko-KR" sz="1050"/>
              <a:t>if(navigator.geolocation) </a:t>
            </a:r>
            <a:endParaRPr lang="en-US" altLang="ko-KR" sz="1050"/>
          </a:p>
          <a:p>
            <a:pPr defTabSz="179999">
              <a:defRPr/>
            </a:pPr>
            <a:r>
              <a:rPr lang="en-US" altLang="ko-KR" sz="1050"/>
              <a:t>	navigator.geolocation.getCurrentPosition(success); // </a:t>
            </a:r>
            <a:r>
              <a:rPr lang="ko-KR" altLang="en-US" sz="1050"/>
              <a:t>현재 위치 정보 요청</a:t>
            </a:r>
            <a:endParaRPr lang="ko-KR" altLang="en-US" sz="1050"/>
          </a:p>
          <a:p>
            <a:pPr defTabSz="179999">
              <a:defRPr/>
            </a:pPr>
            <a:r>
              <a:rPr lang="en-US" altLang="ko-KR" sz="1050"/>
              <a:t>else </a:t>
            </a:r>
            <a:endParaRPr lang="en-US" altLang="ko-KR" sz="1050"/>
          </a:p>
          <a:p>
            <a:pPr defTabSz="179999">
              <a:defRPr/>
            </a:pPr>
            <a:r>
              <a:rPr lang="en-US" altLang="ko-KR" sz="1050"/>
              <a:t>	alert("</a:t>
            </a:r>
            <a:r>
              <a:rPr lang="ko-KR" altLang="en-US" sz="1050"/>
              <a:t>지원하지 않음</a:t>
            </a:r>
            <a:r>
              <a:rPr lang="en-US" altLang="ko-KR" sz="1050"/>
              <a:t>");</a:t>
            </a:r>
            <a:endParaRPr lang="en-US" altLang="ko-KR" sz="1050"/>
          </a:p>
          <a:p>
            <a:pPr defTabSz="179999">
              <a:defRPr/>
            </a:pPr>
            <a:endParaRPr lang="en-US" altLang="ko-KR" sz="105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08FFF47-F7C8-4417-B66B-1876CACD7C6F}" type="slidenum">
              <a:rPr lang="en-US" altLang="en-US"/>
              <a:pPr lvl="0">
                <a:defRPr/>
              </a:pPr>
              <a:t>19</a:t>
            </a:fld>
            <a:endParaRPr lang="en-US" altLang="en-US"/>
          </a:p>
        </p:txBody>
      </p:sp>
      <p:sp>
        <p:nvSpPr>
          <p:cNvPr id="4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54460" y="666750"/>
            <a:ext cx="10794130" cy="381000"/>
          </a:xfrm>
        </p:spPr>
        <p:txBody>
          <a:bodyPr/>
          <a:lstStyle/>
          <a:p>
            <a:pPr lvl="0">
              <a:defRPr/>
            </a:pPr>
            <a:r>
              <a:rPr lang="ko-KR" altLang="en-US" sz="2800"/>
              <a:t>예제 </a:t>
            </a:r>
            <a:r>
              <a:rPr lang="en-US" altLang="ko-KR" sz="2800"/>
              <a:t>13-6 </a:t>
            </a:r>
            <a:r>
              <a:rPr lang="ko-KR" altLang="en-US" sz="2800"/>
              <a:t>현재 위치의 지도를 웹 페이지에 내장</a:t>
            </a:r>
            <a:r>
              <a:rPr lang="en-US" altLang="ko-KR" sz="2800"/>
              <a:t>(2)</a:t>
            </a:r>
            <a:r>
              <a:rPr lang="ko-KR" altLang="en-US" sz="2800"/>
              <a:t> </a:t>
            </a:r>
            <a:endParaRPr lang="ko-KR" altLang="en-US" sz="2800"/>
          </a:p>
        </p:txBody>
      </p:sp>
      <p:sp>
        <p:nvSpPr>
          <p:cNvPr id="5" name="직사각형 3"/>
          <p:cNvSpPr/>
          <p:nvPr/>
        </p:nvSpPr>
        <p:spPr>
          <a:xfrm>
            <a:off x="1550693" y="1850681"/>
            <a:ext cx="6552728" cy="457678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79999">
              <a:defRPr/>
            </a:pPr>
            <a:r>
              <a:rPr lang="en-US" altLang="ko-KR" sz="1050"/>
              <a:t>// </a:t>
            </a:r>
            <a:r>
              <a:rPr lang="ko-KR" altLang="en-US" sz="1050"/>
              <a:t>위치 파악 시 </a:t>
            </a:r>
            <a:r>
              <a:rPr lang="en-US" altLang="ko-KR" sz="1050"/>
              <a:t>success() </a:t>
            </a:r>
            <a:r>
              <a:rPr lang="ko-KR" altLang="en-US" sz="1050"/>
              <a:t>호출</a:t>
            </a:r>
            <a:r>
              <a:rPr lang="en-US" altLang="ko-KR" sz="1050"/>
              <a:t>. </a:t>
            </a:r>
            <a:r>
              <a:rPr lang="ko-KR" altLang="en-US" sz="1050"/>
              <a:t>위치 정보가 들어 있는 </a:t>
            </a:r>
            <a:r>
              <a:rPr lang="en-US" altLang="ko-KR" sz="1050"/>
              <a:t>position </a:t>
            </a:r>
            <a:r>
              <a:rPr lang="ko-KR" altLang="en-US" sz="1050"/>
              <a:t>객체가 매개 변수로 넘어온다</a:t>
            </a:r>
            <a:r>
              <a:rPr lang="en-US" altLang="ko-KR" sz="1050"/>
              <a:t>.</a:t>
            </a:r>
            <a:endParaRPr lang="en-US" altLang="ko-KR" sz="1050"/>
          </a:p>
          <a:p>
            <a:pPr defTabSz="179999">
              <a:defRPr/>
            </a:pPr>
            <a:r>
              <a:rPr lang="en-US" altLang="ko-KR" sz="1050" b="1"/>
              <a:t>function success(position) </a:t>
            </a:r>
            <a:r>
              <a:rPr lang="en-US" altLang="ko-KR" sz="1050"/>
              <a:t>{</a:t>
            </a:r>
            <a:endParaRPr lang="en-US" altLang="ko-KR" sz="1050"/>
          </a:p>
          <a:p>
            <a:pPr defTabSz="179999">
              <a:defRPr/>
            </a:pPr>
            <a:r>
              <a:rPr lang="en-US" altLang="ko-KR" sz="1050"/>
              <a:t>	let lat = position.coords.latitude; // </a:t>
            </a:r>
            <a:r>
              <a:rPr lang="ko-KR" altLang="en-US" sz="1050"/>
              <a:t>위도</a:t>
            </a:r>
            <a:endParaRPr lang="ko-KR" altLang="en-US" sz="1050"/>
          </a:p>
          <a:p>
            <a:pPr defTabSz="179999">
              <a:defRPr/>
            </a:pPr>
            <a:r>
              <a:rPr lang="ko-KR" altLang="en-US" sz="1050"/>
              <a:t>	</a:t>
            </a:r>
            <a:r>
              <a:rPr lang="en-US" altLang="ko-KR" sz="1050"/>
              <a:t>let lon = position.coords.longitude; // </a:t>
            </a:r>
            <a:r>
              <a:rPr lang="ko-KR" altLang="en-US" sz="1050"/>
              <a:t>경도</a:t>
            </a:r>
            <a:endParaRPr lang="ko-KR" altLang="en-US" sz="1050"/>
          </a:p>
          <a:p>
            <a:pPr defTabSz="179999">
              <a:defRPr/>
            </a:pPr>
            <a:r>
              <a:rPr lang="ko-KR" altLang="en-US" sz="1050"/>
              <a:t>	</a:t>
            </a:r>
            <a:r>
              <a:rPr lang="en-US" altLang="ko-KR" sz="1050"/>
              <a:t>let acc = position.coords.accuracy; // </a:t>
            </a:r>
            <a:r>
              <a:rPr lang="ko-KR" altLang="en-US" sz="1050"/>
              <a:t>정확도</a:t>
            </a:r>
            <a:endParaRPr lang="ko-KR" altLang="en-US" sz="1050"/>
          </a:p>
          <a:p>
            <a:pPr defTabSz="179999">
              <a:defRPr/>
            </a:pPr>
            <a:endParaRPr lang="ko-KR" altLang="en-US" sz="1050"/>
          </a:p>
          <a:p>
            <a:pPr defTabSz="179999">
              <a:defRPr/>
            </a:pPr>
            <a:r>
              <a:rPr lang="ko-KR" altLang="en-US" sz="1050"/>
              <a:t>	</a:t>
            </a:r>
            <a:r>
              <a:rPr lang="en-US" altLang="ko-KR" sz="1050"/>
              <a:t>// </a:t>
            </a:r>
            <a:r>
              <a:rPr lang="ko-KR" altLang="en-US" sz="1050"/>
              <a:t>위도와 경도의 소수점 이하 자리가 너무 길어 유효 숫자 </a:t>
            </a:r>
            <a:r>
              <a:rPr lang="en-US" altLang="ko-KR" sz="1050"/>
              <a:t>6</a:t>
            </a:r>
            <a:r>
              <a:rPr lang="ko-KR" altLang="en-US" sz="1050"/>
              <a:t>자리로 짜름</a:t>
            </a:r>
            <a:endParaRPr lang="ko-KR" altLang="en-US" sz="1050"/>
          </a:p>
          <a:p>
            <a:pPr defTabSz="179999">
              <a:defRPr/>
            </a:pPr>
            <a:r>
              <a:rPr lang="ko-KR" altLang="en-US" sz="1050"/>
              <a:t>	</a:t>
            </a:r>
            <a:r>
              <a:rPr lang="en-US" altLang="ko-KR" sz="1050"/>
              <a:t>lat = lat.toPrecision(6); lon = lon.toPrecision(6);</a:t>
            </a:r>
            <a:endParaRPr lang="en-US" altLang="ko-KR" sz="1050"/>
          </a:p>
          <a:p>
            <a:pPr defTabSz="179999">
              <a:defRPr/>
            </a:pPr>
            <a:endParaRPr lang="en-US" altLang="ko-KR" sz="1050"/>
          </a:p>
          <a:p>
            <a:pPr defTabSz="179999">
              <a:defRPr/>
            </a:pPr>
            <a:r>
              <a:rPr lang="en-US" altLang="ko-KR" sz="1050"/>
              <a:t>	let now = new Date(position.timestamp);</a:t>
            </a:r>
            <a:endParaRPr lang="en-US" altLang="ko-KR" sz="1050"/>
          </a:p>
          <a:p>
            <a:pPr defTabSz="179999">
              <a:defRPr/>
            </a:pPr>
            <a:r>
              <a:rPr lang="en-US" altLang="ko-KR" sz="1050"/>
              <a:t>	let text = "</a:t>
            </a:r>
            <a:r>
              <a:rPr lang="ko-KR" altLang="en-US" sz="1050"/>
              <a:t>현재 시간 </a:t>
            </a:r>
            <a:r>
              <a:rPr lang="en-US" altLang="ko-KR" sz="1050"/>
              <a:t>" + now.toUTCString() + "&lt;br&gt;";</a:t>
            </a:r>
            <a:endParaRPr lang="en-US" altLang="ko-KR" sz="1050"/>
          </a:p>
          <a:p>
            <a:pPr defTabSz="179999">
              <a:defRPr/>
            </a:pPr>
            <a:r>
              <a:rPr lang="en-US" altLang="ko-KR" sz="1050"/>
              <a:t>	text += "</a:t>
            </a:r>
            <a:r>
              <a:rPr lang="ko-KR" altLang="en-US" sz="1050"/>
              <a:t>현재 위치 </a:t>
            </a:r>
            <a:r>
              <a:rPr lang="en-US" altLang="ko-KR" sz="1050"/>
              <a:t>(</a:t>
            </a:r>
            <a:r>
              <a:rPr lang="ko-KR" altLang="en-US" sz="1050"/>
              <a:t>위도 </a:t>
            </a:r>
            <a:r>
              <a:rPr lang="en-US" altLang="ko-KR" sz="1050"/>
              <a:t>" + lat + "°, </a:t>
            </a:r>
            <a:r>
              <a:rPr lang="ko-KR" altLang="en-US" sz="1050"/>
              <a:t>경도 </a:t>
            </a:r>
            <a:r>
              <a:rPr lang="en-US" altLang="ko-KR" sz="1050"/>
              <a:t>" + lon + "°)&lt;br&gt;";</a:t>
            </a:r>
            <a:endParaRPr lang="en-US" altLang="ko-KR" sz="1050"/>
          </a:p>
          <a:p>
            <a:pPr defTabSz="179999">
              <a:defRPr/>
            </a:pPr>
            <a:r>
              <a:rPr lang="en-US" altLang="ko-KR" sz="1050"/>
              <a:t>	text += "</a:t>
            </a:r>
            <a:r>
              <a:rPr lang="ko-KR" altLang="en-US" sz="1050"/>
              <a:t>정확도 </a:t>
            </a:r>
            <a:r>
              <a:rPr lang="en-US" altLang="ko-KR" sz="1050"/>
              <a:t>" + acc + "m&lt;br&gt;";</a:t>
            </a:r>
            <a:endParaRPr lang="en-US" altLang="ko-KR" sz="1050"/>
          </a:p>
          <a:p>
            <a:pPr defTabSz="179999">
              <a:defRPr/>
            </a:pPr>
            <a:r>
              <a:rPr lang="en-US" altLang="ko-KR" sz="1050"/>
              <a:t>	document.getElementById("msg").innerHTML = text;</a:t>
            </a:r>
            <a:endParaRPr lang="en-US" altLang="ko-KR" sz="1050"/>
          </a:p>
          <a:p>
            <a:pPr defTabSz="179999">
              <a:defRPr/>
            </a:pPr>
            <a:endParaRPr lang="en-US" altLang="ko-KR" sz="1050"/>
          </a:p>
          <a:p>
            <a:pPr defTabSz="179999">
              <a:defRPr/>
            </a:pPr>
            <a:r>
              <a:rPr lang="en-US" altLang="ko-KR" sz="1050"/>
              <a:t>	</a:t>
            </a:r>
            <a:r>
              <a:rPr lang="en-US" altLang="ko-KR" sz="1050" b="1"/>
              <a:t>let map = document.getElementById("map");</a:t>
            </a:r>
            <a:endParaRPr lang="en-US" altLang="ko-KR" sz="1050" b="1"/>
          </a:p>
          <a:p>
            <a:pPr defTabSz="179999">
              <a:defRPr/>
            </a:pPr>
            <a:r>
              <a:rPr lang="en-US" altLang="ko-KR" sz="1050"/>
              <a:t> 	</a:t>
            </a:r>
            <a:r>
              <a:rPr lang="en-US" altLang="ko-KR" sz="1050" b="1"/>
              <a:t>map.src ="https://www.openstreetmap.org/export/embed.html?bbox=" + </a:t>
            </a:r>
            <a:endParaRPr lang="en-US" altLang="ko-KR" sz="1050" b="1"/>
          </a:p>
          <a:p>
            <a:pPr defTabSz="179999">
              <a:defRPr/>
            </a:pPr>
            <a:r>
              <a:rPr lang="en-US" altLang="ko-KR" sz="1050" b="1"/>
              <a:t>		(parseFloat(lon)-0.01) + "%2C" + (parseFloat(lat)-0.01) + "%2C" + </a:t>
            </a:r>
            <a:endParaRPr lang="en-US" altLang="ko-KR" sz="1050" b="1"/>
          </a:p>
          <a:p>
            <a:pPr defTabSz="179999">
              <a:defRPr/>
            </a:pPr>
            <a:r>
              <a:rPr lang="en-US" altLang="ko-KR" sz="1050" b="1"/>
              <a:t>		(parseFloat(lon)+0.01) + "%2C" + (parseFloat(lat) + 0.01);</a:t>
            </a:r>
            <a:endParaRPr lang="en-US" altLang="ko-KR" sz="1050" b="1"/>
          </a:p>
          <a:p>
            <a:pPr defTabSz="179999">
              <a:defRPr/>
            </a:pPr>
            <a:r>
              <a:rPr lang="en-US" altLang="ko-KR" sz="1050"/>
              <a:t> 		// lat</a:t>
            </a:r>
            <a:r>
              <a:rPr lang="ko-KR" altLang="en-US" sz="1050"/>
              <a:t>와 </a:t>
            </a:r>
            <a:r>
              <a:rPr lang="en-US" altLang="ko-KR" sz="1050"/>
              <a:t>lon</a:t>
            </a:r>
            <a:r>
              <a:rPr lang="ko-KR" altLang="en-US" sz="1050"/>
              <a:t>은 문자열이므로 숫자로 바꾸기 위해 </a:t>
            </a:r>
            <a:r>
              <a:rPr lang="en-US" altLang="ko-KR" sz="1050"/>
              <a:t>parseFloat() </a:t>
            </a:r>
            <a:r>
              <a:rPr lang="ko-KR" altLang="en-US" sz="1050"/>
              <a:t>사용</a:t>
            </a:r>
            <a:endParaRPr lang="ko-KR" altLang="en-US" sz="1050"/>
          </a:p>
          <a:p>
            <a:pPr defTabSz="179999">
              <a:defRPr/>
            </a:pPr>
            <a:endParaRPr lang="ko-KR" altLang="en-US" sz="1050"/>
          </a:p>
          <a:p>
            <a:pPr defTabSz="179999">
              <a:defRPr/>
            </a:pPr>
            <a:r>
              <a:rPr lang="ko-KR" altLang="en-US" sz="1050"/>
              <a:t> 	</a:t>
            </a:r>
            <a:r>
              <a:rPr lang="en-US" altLang="ko-KR" sz="1050"/>
              <a:t>let maplink = document.getElementById("bigmaplink");</a:t>
            </a:r>
            <a:endParaRPr lang="en-US" altLang="ko-KR" sz="1050"/>
          </a:p>
          <a:p>
            <a:pPr defTabSz="179999">
              <a:defRPr/>
            </a:pPr>
            <a:r>
              <a:rPr lang="en-US" altLang="ko-KR" sz="1050"/>
              <a:t>	let zoom = 15; // </a:t>
            </a:r>
            <a:r>
              <a:rPr lang="ko-KR" altLang="en-US" sz="1050"/>
              <a:t>지도의 줌 레벨</a:t>
            </a:r>
            <a:r>
              <a:rPr lang="en-US" altLang="ko-KR" sz="1050"/>
              <a:t>. </a:t>
            </a:r>
            <a:r>
              <a:rPr lang="ko-KR" altLang="en-US" sz="1050"/>
              <a:t>숫자가 클수록 자세한 지도</a:t>
            </a:r>
            <a:endParaRPr lang="ko-KR" altLang="en-US" sz="1050"/>
          </a:p>
          <a:p>
            <a:pPr defTabSz="179999">
              <a:defRPr/>
            </a:pPr>
            <a:r>
              <a:rPr lang="ko-KR" altLang="en-US" sz="1050"/>
              <a:t>	</a:t>
            </a:r>
            <a:r>
              <a:rPr lang="en-US" altLang="ko-KR" sz="1050"/>
              <a:t>maplink.href = "https://www.openstreetmap.org/#map=" + zoom + "/" + lat + "/" + lon;</a:t>
            </a:r>
            <a:endParaRPr lang="en-US" altLang="ko-KR" sz="1050"/>
          </a:p>
          <a:p>
            <a:pPr defTabSz="179999">
              <a:defRPr/>
            </a:pPr>
            <a:r>
              <a:rPr lang="en-US" altLang="ko-KR" sz="1050"/>
              <a:t>}</a:t>
            </a:r>
            <a:endParaRPr lang="en-US" altLang="ko-KR" sz="1050"/>
          </a:p>
          <a:p>
            <a:pPr defTabSz="179999">
              <a:defRPr/>
            </a:pPr>
            <a:r>
              <a:rPr lang="en-US" altLang="ko-KR" sz="1050"/>
              <a:t>&lt;/script&gt;</a:t>
            </a:r>
            <a:endParaRPr lang="en-US" altLang="ko-KR" sz="1050"/>
          </a:p>
          <a:p>
            <a:pPr defTabSz="179999">
              <a:defRPr/>
            </a:pPr>
            <a:r>
              <a:rPr lang="en-US" altLang="ko-KR" sz="1050"/>
              <a:t>&lt;/body&gt;</a:t>
            </a:r>
            <a:endParaRPr lang="en-US" altLang="ko-KR" sz="1050"/>
          </a:p>
          <a:p>
            <a:pPr defTabSz="179999">
              <a:defRPr/>
            </a:pPr>
            <a:r>
              <a:rPr lang="en-US" altLang="ko-KR" sz="1050"/>
              <a:t>&lt;/html&gt;</a:t>
            </a:r>
            <a:endParaRPr lang="en-US" altLang="ko-KR" sz="105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951293" y="1189025"/>
            <a:ext cx="3247101" cy="4226650"/>
          </a:xfrm>
          <a:prstGeom prst="rect">
            <a:avLst/>
          </a:prstGeom>
          <a:ln w="6350">
            <a:solidFill>
              <a:srgbClr val="0171c0"/>
            </a:solidFill>
          </a:ln>
        </p:spPr>
      </p:pic>
      <p:cxnSp>
        <p:nvCxnSpPr>
          <p:cNvPr id="7" name="직선 화살표 연결선 6"/>
          <p:cNvCxnSpPr>
            <a:stCxn id="8" idx="0"/>
          </p:cNvCxnSpPr>
          <p:nvPr/>
        </p:nvCxnSpPr>
        <p:spPr>
          <a:xfrm flipH="1" flipV="1">
            <a:off x="8031413" y="5293263"/>
            <a:ext cx="1270367" cy="64085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8288521" y="5934113"/>
            <a:ext cx="2026517" cy="4171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100"/>
              <a:t>클릭하면 다음 슬라이드처럼 </a:t>
            </a:r>
            <a:endParaRPr lang="ko-KR" altLang="en-US" sz="1100"/>
          </a:p>
          <a:p>
            <a:pPr lvl="0">
              <a:defRPr/>
            </a:pPr>
            <a:r>
              <a:rPr lang="ko-KR" altLang="en-US" sz="1100"/>
              <a:t>큰 지도 출력</a:t>
            </a:r>
            <a:endParaRPr lang="ko-KR" altLang="en-US" sz="11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>
            <a:spLocks noGrp="1"/>
          </p:cNvSpPr>
          <p:nvPr>
            <p:ph idx="1" hasCustomPrompt="1"/>
          </p:nvPr>
        </p:nvSpPr>
        <p:spPr>
          <a:xfrm>
            <a:off x="547865" y="1456974"/>
            <a:ext cx="11287414" cy="4719988"/>
          </a:xfrm>
        </p:spPr>
        <p:txBody>
          <a:bodyPr>
            <a:normAutofit lnSpcReduction="10000"/>
          </a:bodyPr>
          <a:lstStyle/>
          <a:p>
            <a:pPr lvl="0">
              <a:defRPr/>
            </a:pPr>
            <a:r>
              <a:rPr lang="ko-KR" altLang="en-US"/>
              <a:t>자바스크립트와 </a:t>
            </a:r>
            <a:r>
              <a:rPr lang="en-US" altLang="ko-KR"/>
              <a:t>&lt;audio&gt; </a:t>
            </a:r>
            <a:r>
              <a:rPr lang="ko-KR" altLang="en-US"/>
              <a:t>태그와 </a:t>
            </a:r>
            <a:r>
              <a:rPr lang="en-US" altLang="ko-KR"/>
              <a:t>&lt;video&gt; </a:t>
            </a:r>
            <a:r>
              <a:rPr lang="ko-KR" altLang="en-US"/>
              <a:t>태그를 이용하여 오디오와 비디오 재생</a:t>
            </a:r>
            <a:r>
              <a:rPr lang="en-US" altLang="ko-KR"/>
              <a:t>, </a:t>
            </a:r>
            <a:r>
              <a:rPr lang="ko-KR" altLang="en-US"/>
              <a:t>중단</a:t>
            </a:r>
            <a:r>
              <a:rPr lang="en-US" altLang="ko-KR"/>
              <a:t>, </a:t>
            </a:r>
            <a:r>
              <a:rPr lang="ko-KR" altLang="en-US"/>
              <a:t>새로운 미디어 재생 등 다양한 제어를 할 수 있다</a:t>
            </a:r>
            <a:r>
              <a:rPr lang="en-US" altLang="ko-KR"/>
              <a:t>.</a:t>
            </a:r>
            <a:endParaRPr lang="en-US" altLang="ko-KR"/>
          </a:p>
          <a:p>
            <a:pPr lvl="0">
              <a:defRPr/>
            </a:pPr>
            <a:r>
              <a:rPr lang="en-US" altLang="ko-KR"/>
              <a:t>HTML5</a:t>
            </a:r>
            <a:r>
              <a:rPr lang="ko-KR" altLang="en-US"/>
              <a:t>에서 제공하는 위치 정보 서비스를 이해한다</a:t>
            </a:r>
            <a:r>
              <a:rPr lang="en-US" altLang="ko-KR"/>
              <a:t>.</a:t>
            </a:r>
            <a:endParaRPr lang="en-US" altLang="ko-KR"/>
          </a:p>
          <a:p>
            <a:pPr lvl="0">
              <a:defRPr/>
            </a:pPr>
            <a:r>
              <a:rPr lang="ko-KR" altLang="en-US"/>
              <a:t>자바스크립트 코드로 </a:t>
            </a:r>
            <a:r>
              <a:rPr lang="en-US" altLang="ko-KR"/>
              <a:t>PC</a:t>
            </a:r>
            <a:r>
              <a:rPr lang="ko-KR" altLang="en-US"/>
              <a:t>나 모바일 장치의 현재 위도 경도 위치를 알아낼 수 있다</a:t>
            </a:r>
            <a:r>
              <a:rPr lang="en-US" altLang="ko-KR"/>
              <a:t>.</a:t>
            </a:r>
            <a:endParaRPr lang="en-US" altLang="ko-KR"/>
          </a:p>
          <a:p>
            <a:pPr lvl="0">
              <a:defRPr/>
            </a:pPr>
            <a:r>
              <a:rPr lang="ko-KR" altLang="en-US"/>
              <a:t>자바스크립트 코드로 </a:t>
            </a:r>
            <a:r>
              <a:rPr lang="en-US" altLang="ko-KR"/>
              <a:t>PC</a:t>
            </a:r>
            <a:r>
              <a:rPr lang="ko-KR" altLang="en-US"/>
              <a:t>나 모바일 장치의 위치가 변할 때마다 변경된 위치 정보를 알아낼 수 있다</a:t>
            </a:r>
            <a:r>
              <a:rPr lang="en-US" altLang="ko-KR"/>
              <a:t>.</a:t>
            </a:r>
            <a:endParaRPr lang="en-US" altLang="ko-KR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08FFF47-F7C8-4417-B66B-1876CACD7C6F}" type="slidenum">
              <a:rPr lang="en-US" altLang="en-US"/>
              <a:pPr lvl="0">
                <a:defRPr/>
              </a:pPr>
              <a:t>2</a:t>
            </a:fld>
            <a:endParaRPr lang="en-US" altLang="en-US"/>
          </a:p>
        </p:txBody>
      </p:sp>
      <p:sp>
        <p:nvSpPr>
          <p:cNvPr id="4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54460" y="666750"/>
            <a:ext cx="10794130" cy="381000"/>
          </a:xfrm>
        </p:spPr>
        <p:txBody>
          <a:bodyPr/>
          <a:lstStyle/>
          <a:p>
            <a:pPr>
              <a:defRPr/>
            </a:pPr>
            <a:r>
              <a:rPr lang="ko-KR" altLang="en-US"/>
              <a:t>강의 목표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fld id="{B08FFF47-F7C8-4417-B66B-1876CACD7C6F}" type="slidenum">
              <a:rPr xmlns:mc="http://schemas.openxmlformats.org/markup-compatibility/2006" xmlns:hp="http://schemas.haansoft.com/office/presentation/8.0" kumimoji="0" lang="en-US" altLang="en-US" sz="11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Segoe UI Semibold"/>
                <a:ea typeface="맑은 고딕"/>
                <a:cs typeface="Segoe UI Semibold"/>
              </a:rPr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t>20</a:t>
            </a:fld>
            <a:endParaRPr xmlns:mc="http://schemas.openxmlformats.org/markup-compatibility/2006" xmlns:hp="http://schemas.haansoft.com/office/presentation/8.0" kumimoji="0" lang="en-US" altLang="en-US" sz="1100" b="0" i="0" u="none" strike="noStrike" kern="1200" cap="none" spc="0" normalizeH="0" baseline="0" mc:Ignorable="hp" hp:hslEmbossed="0">
              <a:solidFill>
                <a:srgbClr val="000000"/>
              </a:solidFill>
              <a:latin typeface="Segoe UI Semibold"/>
              <a:ea typeface="맑은 고딕"/>
              <a:cs typeface="Segoe UI Semibold"/>
            </a:endParaRPr>
          </a:p>
        </p:txBody>
      </p:sp>
      <p:pic>
        <p:nvPicPr>
          <p:cNvPr id="4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071151" y="333466"/>
            <a:ext cx="8049698" cy="61910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예제 </a:t>
            </a:r>
            <a:r>
              <a:rPr lang="en-US" altLang="ko-KR"/>
              <a:t>13-5</a:t>
            </a:r>
            <a:r>
              <a:rPr lang="ko-KR" altLang="en-US"/>
              <a:t>를 로컬 컴퓨터의 적절한 위치에 저장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저자의 경우 </a:t>
            </a:r>
            <a:r>
              <a:rPr lang="en-US" altLang="ko-KR"/>
              <a:t>C:/webprogramming/WebContent/13/ex13-05.html</a:t>
            </a:r>
            <a:r>
              <a:rPr lang="ko-KR" altLang="en-US"/>
              <a:t>로 저장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크롬에서 직접 실행</a:t>
            </a:r>
            <a:r>
              <a:rPr lang="en-US" altLang="ko-KR"/>
              <a:t>:</a:t>
            </a:r>
            <a:r>
              <a:rPr lang="ko-KR" altLang="en-US"/>
              <a:t> 탐색기에 </a:t>
            </a:r>
            <a:r>
              <a:rPr lang="en-US" altLang="ko-KR"/>
              <a:t>ex13-05.html </a:t>
            </a:r>
            <a:r>
              <a:rPr lang="ko-KR" altLang="en-US"/>
              <a:t>파일을 더블클릭</a:t>
            </a:r>
            <a:endParaRPr lang="ko-KR" altLang="en-US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08FFF47-F7C8-4417-B66B-1876CACD7C6F}" type="slidenum">
              <a:rPr lang="en-US" altLang="en-US"/>
              <a:pPr lvl="0">
                <a:defRPr/>
              </a:pPr>
              <a:t>21</a:t>
            </a:fld>
            <a:endParaRPr lang="en-US" altLang="en-US"/>
          </a:p>
        </p:txBody>
      </p:sp>
      <p:sp>
        <p:nvSpPr>
          <p:cNvPr id="4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54460" y="666750"/>
            <a:ext cx="10794130" cy="381000"/>
          </a:xfrm>
        </p:spPr>
        <p:txBody>
          <a:bodyPr/>
          <a:lstStyle/>
          <a:p>
            <a:pPr lvl="0">
              <a:defRPr/>
            </a:pPr>
            <a:r>
              <a:rPr lang="ko-KR" altLang="en-US">
                <a:solidFill>
                  <a:srgbClr val="0171c0"/>
                </a:solidFill>
              </a:rPr>
              <a:t>참고</a:t>
            </a:r>
            <a:r>
              <a:rPr lang="ko-KR" altLang="en-US"/>
              <a:t> </a:t>
            </a:r>
            <a:r>
              <a:rPr lang="en-US" altLang="ko-KR">
                <a:solidFill>
                  <a:srgbClr val="0171c0"/>
                </a:solidFill>
              </a:rPr>
              <a:t>– </a:t>
            </a:r>
            <a:r>
              <a:rPr lang="ko-KR" altLang="en-US">
                <a:solidFill>
                  <a:srgbClr val="0171c0"/>
                </a:solidFill>
              </a:rPr>
              <a:t>예제 </a:t>
            </a:r>
            <a:r>
              <a:rPr lang="en-US" altLang="ko-KR">
                <a:solidFill>
                  <a:srgbClr val="0171c0"/>
                </a:solidFill>
              </a:rPr>
              <a:t>13-5</a:t>
            </a:r>
            <a:r>
              <a:rPr lang="ko-KR" altLang="en-US">
                <a:solidFill>
                  <a:srgbClr val="0171c0"/>
                </a:solidFill>
              </a:rPr>
              <a:t>를 로컬 컴퓨터에서 실행하기</a:t>
            </a:r>
            <a:endParaRPr lang="ko-KR" altLang="en-US">
              <a:solidFill>
                <a:srgbClr val="0171c0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503712" y="2987795"/>
            <a:ext cx="4956840" cy="177335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503712" y="4860003"/>
            <a:ext cx="4956840" cy="1773353"/>
          </a:xfrm>
          <a:prstGeom prst="rect">
            <a:avLst/>
          </a:prstGeom>
        </p:spPr>
      </p:pic>
      <p:sp>
        <p:nvSpPr>
          <p:cNvPr id="7" name="모서리가 둥근 직사각형 7"/>
          <p:cNvSpPr/>
          <p:nvPr/>
        </p:nvSpPr>
        <p:spPr>
          <a:xfrm>
            <a:off x="4799856" y="3248980"/>
            <a:ext cx="2592288" cy="360040"/>
          </a:xfrm>
          <a:prstGeom prst="roundRect">
            <a:avLst>
              <a:gd name="adj" fmla="val 1666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예제 </a:t>
            </a:r>
            <a:r>
              <a:rPr lang="en-US" altLang="ko-KR"/>
              <a:t>13-6</a:t>
            </a:r>
            <a:r>
              <a:rPr lang="ko-KR" altLang="en-US"/>
              <a:t>를 로컬 컴퓨터의 적절한 위치에 저장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저자의 경우 </a:t>
            </a:r>
            <a:r>
              <a:rPr lang="en-US" altLang="ko-KR"/>
              <a:t>C:/webprogramming/WebContent/13/ex13-06.html</a:t>
            </a:r>
            <a:r>
              <a:rPr lang="ko-KR" altLang="en-US"/>
              <a:t>로 저장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크롬에서 직접 실행</a:t>
            </a:r>
            <a:r>
              <a:rPr lang="en-US" altLang="ko-KR"/>
              <a:t>:</a:t>
            </a:r>
            <a:r>
              <a:rPr lang="ko-KR" altLang="en-US"/>
              <a:t> 탐색기에 </a:t>
            </a:r>
            <a:r>
              <a:rPr lang="en-US" altLang="ko-KR"/>
              <a:t>ex13-06.html </a:t>
            </a:r>
            <a:r>
              <a:rPr lang="ko-KR" altLang="en-US"/>
              <a:t>파일을</a:t>
            </a:r>
            <a:r>
              <a:rPr lang="en-US" altLang="ko-KR"/>
              <a:t> </a:t>
            </a:r>
            <a:r>
              <a:rPr lang="ko-KR" altLang="en-US"/>
              <a:t>더블클릭</a:t>
            </a:r>
            <a:endParaRPr lang="ko-KR" altLang="en-US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08FFF47-F7C8-4417-B66B-1876CACD7C6F}" type="slidenum">
              <a:rPr lang="en-US" altLang="en-US"/>
              <a:pPr lvl="0">
                <a:defRPr/>
              </a:pPr>
              <a:t>22</a:t>
            </a:fld>
            <a:endParaRPr lang="en-US" altLang="en-US"/>
          </a:p>
        </p:txBody>
      </p:sp>
      <p:sp>
        <p:nvSpPr>
          <p:cNvPr id="4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54460" y="666750"/>
            <a:ext cx="10794130" cy="381000"/>
          </a:xfrm>
        </p:spPr>
        <p:txBody>
          <a:bodyPr/>
          <a:lstStyle/>
          <a:p>
            <a:pPr lvl="0">
              <a:defRPr/>
            </a:pPr>
            <a:r>
              <a:rPr lang="ko-KR" altLang="en-US">
                <a:solidFill>
                  <a:srgbClr val="0171c0"/>
                </a:solidFill>
              </a:rPr>
              <a:t>참고 </a:t>
            </a:r>
            <a:r>
              <a:rPr lang="en-US" altLang="ko-KR">
                <a:solidFill>
                  <a:srgbClr val="0171c0"/>
                </a:solidFill>
              </a:rPr>
              <a:t>– </a:t>
            </a:r>
            <a:r>
              <a:rPr lang="ko-KR" altLang="en-US">
                <a:solidFill>
                  <a:srgbClr val="0171c0"/>
                </a:solidFill>
              </a:rPr>
              <a:t>예제 </a:t>
            </a:r>
            <a:r>
              <a:rPr lang="en-US" altLang="ko-KR">
                <a:solidFill>
                  <a:srgbClr val="0171c0"/>
                </a:solidFill>
              </a:rPr>
              <a:t>13-6</a:t>
            </a:r>
            <a:r>
              <a:rPr lang="ko-KR" altLang="en-US">
                <a:solidFill>
                  <a:srgbClr val="0171c0"/>
                </a:solidFill>
              </a:rPr>
              <a:t>을 로컬 컴퓨터에서 실행하기</a:t>
            </a:r>
            <a:endParaRPr lang="ko-KR" altLang="en-US">
              <a:solidFill>
                <a:srgbClr val="0171c0"/>
              </a:solidFill>
            </a:endParaRPr>
          </a:p>
        </p:txBody>
      </p:sp>
      <p:pic>
        <p:nvPicPr>
          <p:cNvPr id="5" name="그림 6"/>
          <p:cNvPicPr>
            <a:picLocks noChangeAspect="1"/>
          </p:cNvPicPr>
          <p:nvPr/>
        </p:nvPicPr>
        <p:blipFill rotWithShape="1">
          <a:blip r:embed="rId2"/>
          <a:srcRect b="23750"/>
          <a:stretch>
            <a:fillRect/>
          </a:stretch>
        </p:blipFill>
        <p:spPr>
          <a:xfrm>
            <a:off x="3283350" y="3032956"/>
            <a:ext cx="4896544" cy="3359787"/>
          </a:xfrm>
          <a:prstGeom prst="rect">
            <a:avLst/>
          </a:prstGeom>
        </p:spPr>
      </p:pic>
      <p:sp>
        <p:nvSpPr>
          <p:cNvPr id="6" name="모서리가 둥근 직사각형 7"/>
          <p:cNvSpPr/>
          <p:nvPr/>
        </p:nvSpPr>
        <p:spPr>
          <a:xfrm>
            <a:off x="4435478" y="3248980"/>
            <a:ext cx="2592288" cy="360040"/>
          </a:xfrm>
          <a:prstGeom prst="roundRect">
            <a:avLst>
              <a:gd name="adj" fmla="val 1666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>
            <a:spLocks noGrp="1"/>
          </p:cNvSpPr>
          <p:nvPr>
            <p:ph idx="1" hasCustomPrompt="1"/>
          </p:nvPr>
        </p:nvSpPr>
        <p:spPr/>
        <p:txBody>
          <a:bodyPr>
            <a:normAutofit fontScale="85000" lnSpcReduction="20000"/>
          </a:bodyPr>
          <a:lstStyle/>
          <a:p>
            <a:pPr lvl="0">
              <a:defRPr/>
            </a:pPr>
            <a:r>
              <a:rPr lang="ko-KR" altLang="en-US"/>
              <a:t>위치 변경 시마다 현재 위치 얻기</a:t>
            </a:r>
            <a:endParaRPr lang="ko-KR" altLang="en-US"/>
          </a:p>
          <a:p>
            <a:pPr lvl="1">
              <a:defRPr/>
            </a:pPr>
            <a:r>
              <a:rPr lang="en-US" altLang="ko-KR"/>
              <a:t>watchPosition() </a:t>
            </a:r>
            <a:r>
              <a:rPr lang="ko-KR" altLang="en-US"/>
              <a:t>호출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위치가 변경될 때마다 호출되는 콜백 함수 등록</a:t>
            </a:r>
            <a:endParaRPr lang="ko-KR" altLang="en-US"/>
          </a:p>
          <a:p>
            <a:pPr lvl="2">
              <a:defRPr/>
            </a:pPr>
            <a:r>
              <a:rPr lang="en-US" altLang="ko-KR"/>
              <a:t>watchPosition()</a:t>
            </a:r>
            <a:r>
              <a:rPr lang="ko-KR" altLang="en-US"/>
              <a:t>의 리턴 값 </a:t>
            </a:r>
            <a:r>
              <a:rPr lang="en-US" altLang="ko-KR"/>
              <a:t>: </a:t>
            </a:r>
            <a:r>
              <a:rPr lang="ko-KR" altLang="en-US"/>
              <a:t>반복 위치 서비스 </a:t>
            </a:r>
            <a:r>
              <a:rPr lang="en-US" altLang="ko-KR"/>
              <a:t>id</a:t>
            </a:r>
            <a:endParaRPr lang="en-US" altLang="ko-KR"/>
          </a:p>
          <a:p>
            <a:pPr lvl="2">
              <a:defRPr/>
            </a:pPr>
            <a:endParaRPr lang="en-US" altLang="ko-KR"/>
          </a:p>
          <a:p>
            <a:pPr marL="914400" lvl="2" indent="0">
              <a:buNone/>
              <a:defRPr/>
            </a:pPr>
            <a:endParaRPr lang="en-US" altLang="ko-KR"/>
          </a:p>
          <a:p>
            <a:pPr lvl="2">
              <a:defRPr/>
            </a:pPr>
            <a:endParaRPr lang="en-US" altLang="ko-KR"/>
          </a:p>
          <a:p>
            <a:pPr marL="0" lvl="0" indent="0">
              <a:buNone/>
              <a:defRPr/>
            </a:pPr>
            <a:endParaRPr lang="en-US" altLang="ko-KR"/>
          </a:p>
          <a:p>
            <a:pPr marL="0" lvl="0" indent="0">
              <a:buNone/>
              <a:defRPr/>
            </a:pPr>
            <a:endParaRPr lang="en-US" altLang="ko-KR"/>
          </a:p>
          <a:p>
            <a:pPr lvl="0">
              <a:defRPr/>
            </a:pPr>
            <a:r>
              <a:rPr lang="ko-KR" altLang="en-US"/>
              <a:t>반복 위치 서비스 중단</a:t>
            </a:r>
            <a:endParaRPr lang="ko-KR" altLang="en-US"/>
          </a:p>
          <a:p>
            <a:pPr lvl="1">
              <a:defRPr/>
            </a:pPr>
            <a:r>
              <a:rPr lang="en-US" altLang="ko-KR"/>
              <a:t>clearWatch() </a:t>
            </a:r>
            <a:r>
              <a:rPr lang="ko-KR" altLang="en-US"/>
              <a:t>호출</a:t>
            </a:r>
            <a:r>
              <a:rPr lang="en-US" altLang="ko-KR"/>
              <a:t> </a:t>
            </a:r>
            <a:endParaRPr lang="en-US" altLang="ko-KR"/>
          </a:p>
          <a:p>
            <a:pPr lvl="2">
              <a:defRPr/>
            </a:pPr>
            <a:r>
              <a:rPr lang="en-US" altLang="ko-KR"/>
              <a:t>watchPosition()</a:t>
            </a:r>
            <a:r>
              <a:rPr lang="ko-KR" altLang="en-US"/>
              <a:t>가 리턴한 </a:t>
            </a:r>
            <a:r>
              <a:rPr lang="en-US" altLang="ko-KR"/>
              <a:t>id</a:t>
            </a:r>
            <a:r>
              <a:rPr lang="ko-KR" altLang="en-US"/>
              <a:t>로 반복 위치 서비스 중단</a:t>
            </a:r>
            <a:endParaRPr lang="ko-KR" altLang="en-US"/>
          </a:p>
          <a:p>
            <a:pPr lvl="2">
              <a:defRPr/>
            </a:pPr>
            <a:endParaRPr lang="ko-KR" altLang="en-US"/>
          </a:p>
          <a:p>
            <a:pPr lvl="2">
              <a:defRPr/>
            </a:pPr>
            <a:endParaRPr lang="ko-KR" altLang="en-US"/>
          </a:p>
          <a:p>
            <a:pPr lvl="1">
              <a:defRPr/>
            </a:pPr>
            <a:endParaRPr lang="en-US" altLang="ko-KR"/>
          </a:p>
          <a:p>
            <a:pPr lvl="0">
              <a:defRPr/>
            </a:pPr>
            <a:endParaRPr lang="en-US" altLang="ko-KR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08FFF47-F7C8-4417-B66B-1876CACD7C6F}" type="slidenum">
              <a:rPr lang="en-US" altLang="en-US"/>
              <a:pPr lvl="0">
                <a:defRPr/>
              </a:pPr>
              <a:t>23</a:t>
            </a:fld>
            <a:endParaRPr lang="en-US" altLang="en-US"/>
          </a:p>
        </p:txBody>
      </p:sp>
      <p:sp>
        <p:nvSpPr>
          <p:cNvPr id="4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54460" y="666750"/>
            <a:ext cx="10794130" cy="381000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반복 위치 서비스</a:t>
            </a:r>
            <a:endParaRPr lang="ko-KR" altLang="en-US"/>
          </a:p>
        </p:txBody>
      </p:sp>
      <p:sp>
        <p:nvSpPr>
          <p:cNvPr id="12" name="직사각형 4"/>
          <p:cNvSpPr/>
          <p:nvPr/>
        </p:nvSpPr>
        <p:spPr>
          <a:xfrm>
            <a:off x="1750322" y="2922755"/>
            <a:ext cx="7067249" cy="201002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defTabSz="179999" latinLnBrk="0">
              <a:defRPr/>
            </a:pPr>
            <a:r>
              <a:rPr lang="en-US" altLang="ko-KR" sz="1400" kern="0">
                <a:solidFill>
                  <a:srgbClr val="000000"/>
                </a:solidFill>
                <a:latin typeface="+mj-ea"/>
                <a:ea typeface="+mj-ea"/>
              </a:rPr>
              <a:t>let </a:t>
            </a:r>
            <a:r>
              <a:rPr lang="en-US" altLang="ko-KR" sz="1400" b="1" kern="0">
                <a:solidFill>
                  <a:srgbClr val="000000"/>
                </a:solidFill>
                <a:latin typeface="+mj-ea"/>
                <a:ea typeface="+mj-ea"/>
              </a:rPr>
              <a:t>watchID</a:t>
            </a:r>
            <a:r>
              <a:rPr lang="en-US" altLang="ko-KR" sz="1400" kern="0">
                <a:solidFill>
                  <a:srgbClr val="000000"/>
                </a:solidFill>
                <a:latin typeface="+mj-ea"/>
                <a:ea typeface="+mj-ea"/>
              </a:rPr>
              <a:t> = </a:t>
            </a:r>
            <a:r>
              <a:rPr lang="en-US" altLang="ko-KR" sz="1400" b="1" kern="0">
                <a:solidFill>
                  <a:srgbClr val="000000"/>
                </a:solidFill>
                <a:latin typeface="+mj-ea"/>
                <a:ea typeface="+mj-ea"/>
              </a:rPr>
              <a:t>navigator.geolocation.watchPosition(changed); </a:t>
            </a:r>
            <a:r>
              <a:rPr lang="en-US" altLang="ko-KR" sz="1400" kern="0">
                <a:solidFill>
                  <a:srgbClr val="000000"/>
                </a:solidFill>
                <a:latin typeface="+mj-ea"/>
                <a:ea typeface="+mj-ea"/>
              </a:rPr>
              <a:t>// changed()</a:t>
            </a:r>
            <a:r>
              <a:rPr lang="ko-KR" altLang="en-US" sz="1400" kern="0">
                <a:solidFill>
                  <a:srgbClr val="000000"/>
                </a:solidFill>
                <a:latin typeface="+mj-ea"/>
                <a:ea typeface="+mj-ea"/>
              </a:rPr>
              <a:t>를</a:t>
            </a:r>
            <a:endParaRPr lang="ko-KR" altLang="en-US" sz="1400" kern="0">
              <a:solidFill>
                <a:srgbClr val="000000"/>
              </a:solidFill>
              <a:latin typeface="+mj-ea"/>
              <a:ea typeface="+mj-ea"/>
            </a:endParaRPr>
          </a:p>
          <a:p>
            <a:pPr defTabSz="179999" latinLnBrk="0">
              <a:defRPr/>
            </a:pPr>
            <a:r>
              <a:rPr lang="en-US" altLang="ko-KR" sz="1400" kern="0">
                <a:solidFill>
                  <a:srgbClr val="000000"/>
                </a:solidFill>
                <a:latin typeface="+mj-ea"/>
                <a:ea typeface="+mj-ea"/>
              </a:rPr>
              <a:t>			</a:t>
            </a:r>
            <a:r>
              <a:rPr lang="ko-KR" altLang="en-US" sz="1400" kern="0">
                <a:solidFill>
                  <a:srgbClr val="000000"/>
                </a:solidFill>
                <a:latin typeface="+mj-ea"/>
                <a:ea typeface="+mj-ea"/>
              </a:rPr>
              <a:t>				</a:t>
            </a:r>
            <a:r>
              <a:rPr lang="en-US" altLang="ko-KR" sz="1400" kern="0">
                <a:solidFill>
                  <a:srgbClr val="000000"/>
                </a:solidFill>
                <a:latin typeface="+mj-ea"/>
                <a:ea typeface="+mj-ea"/>
              </a:rPr>
              <a:t>								// </a:t>
            </a:r>
            <a:r>
              <a:rPr lang="ko-KR" altLang="en-US" sz="1400" kern="0">
                <a:solidFill>
                  <a:srgbClr val="000000"/>
                </a:solidFill>
                <a:latin typeface="+mj-ea"/>
              </a:rPr>
              <a:t> 콜백 함수로 </a:t>
            </a:r>
            <a:r>
              <a:rPr lang="ko-KR" altLang="en-US" sz="1400" kern="0">
                <a:solidFill>
                  <a:srgbClr val="000000"/>
                </a:solidFill>
                <a:latin typeface="+mj-ea"/>
                <a:ea typeface="+mj-ea"/>
              </a:rPr>
              <a:t>등록하고</a:t>
            </a:r>
            <a:r>
              <a:rPr lang="en-US" altLang="ko-KR" sz="1400" kern="0">
                <a:solidFill>
                  <a:srgbClr val="000000"/>
                </a:solidFill>
                <a:latin typeface="+mj-ea"/>
                <a:ea typeface="+mj-ea"/>
              </a:rPr>
              <a:t>, </a:t>
            </a:r>
            <a:r>
              <a:rPr lang="ko-KR" altLang="en-US" sz="1400" kern="0">
                <a:solidFill>
                  <a:srgbClr val="000000"/>
                </a:solidFill>
                <a:latin typeface="+mj-ea"/>
                <a:ea typeface="+mj-ea"/>
              </a:rPr>
              <a:t>반복 위치 서비스 시작</a:t>
            </a:r>
            <a:endParaRPr lang="ko-KR" altLang="en-US" sz="1400" kern="0">
              <a:solidFill>
                <a:srgbClr val="000000"/>
              </a:solidFill>
              <a:latin typeface="+mj-ea"/>
              <a:ea typeface="+mj-ea"/>
            </a:endParaRPr>
          </a:p>
          <a:p>
            <a:pPr defTabSz="179999" latinLnBrk="0">
              <a:defRPr/>
            </a:pPr>
            <a:r>
              <a:rPr lang="en-US" altLang="ko-KR" sz="1400" kern="0">
                <a:solidFill>
                  <a:srgbClr val="000000"/>
                </a:solidFill>
                <a:latin typeface="+mj-ea"/>
                <a:ea typeface="+mj-ea"/>
              </a:rPr>
              <a:t>...</a:t>
            </a:r>
            <a:endParaRPr lang="en-US" altLang="ko-KR" sz="1400" kern="0">
              <a:solidFill>
                <a:srgbClr val="000000"/>
              </a:solidFill>
              <a:latin typeface="+mj-ea"/>
              <a:ea typeface="+mj-ea"/>
            </a:endParaRPr>
          </a:p>
          <a:p>
            <a:pPr defTabSz="179999" latinLnBrk="0">
              <a:defRPr/>
            </a:pPr>
            <a:r>
              <a:rPr lang="en-US" altLang="ko-KR" sz="1400" kern="0">
                <a:solidFill>
                  <a:srgbClr val="000000"/>
                </a:solidFill>
                <a:latin typeface="+mj-ea"/>
                <a:ea typeface="+mj-ea"/>
              </a:rPr>
              <a:t>// </a:t>
            </a:r>
            <a:r>
              <a:rPr lang="ko-KR" altLang="en-US" sz="1400" kern="0">
                <a:solidFill>
                  <a:srgbClr val="000000"/>
                </a:solidFill>
                <a:latin typeface="+mj-ea"/>
                <a:ea typeface="+mj-ea"/>
              </a:rPr>
              <a:t>위치가 바뀌면 </a:t>
            </a:r>
            <a:r>
              <a:rPr lang="en-US" altLang="ko-KR" sz="1400" kern="0">
                <a:solidFill>
                  <a:srgbClr val="000000"/>
                </a:solidFill>
                <a:latin typeface="+mj-ea"/>
                <a:ea typeface="+mj-ea"/>
              </a:rPr>
              <a:t>changed()</a:t>
            </a:r>
            <a:r>
              <a:rPr lang="ko-KR" altLang="en-US" sz="1400" kern="0">
                <a:solidFill>
                  <a:srgbClr val="000000"/>
                </a:solidFill>
                <a:latin typeface="+mj-ea"/>
                <a:ea typeface="+mj-ea"/>
              </a:rPr>
              <a:t> 호출</a:t>
            </a:r>
            <a:r>
              <a:rPr lang="en-US" altLang="ko-KR" sz="1400" kern="0">
                <a:solidFill>
                  <a:srgbClr val="000000"/>
                </a:solidFill>
                <a:latin typeface="+mj-ea"/>
                <a:ea typeface="+mj-ea"/>
              </a:rPr>
              <a:t>, </a:t>
            </a:r>
            <a:r>
              <a:rPr lang="ko-KR" altLang="en-US" sz="1400" kern="0">
                <a:solidFill>
                  <a:srgbClr val="000000"/>
                </a:solidFill>
                <a:latin typeface="+mj-ea"/>
                <a:ea typeface="+mj-ea"/>
              </a:rPr>
              <a:t>위치 정보가 있는 </a:t>
            </a:r>
            <a:r>
              <a:rPr lang="en-US" altLang="ko-KR" sz="1400" kern="0">
                <a:solidFill>
                  <a:srgbClr val="000000"/>
                </a:solidFill>
                <a:latin typeface="+mj-ea"/>
                <a:ea typeface="+mj-ea"/>
              </a:rPr>
              <a:t>position </a:t>
            </a:r>
            <a:r>
              <a:rPr lang="ko-KR" altLang="en-US" sz="1400" kern="0">
                <a:solidFill>
                  <a:srgbClr val="000000"/>
                </a:solidFill>
                <a:latin typeface="+mj-ea"/>
                <a:ea typeface="+mj-ea"/>
              </a:rPr>
              <a:t>객체가 매개 변수로 전달</a:t>
            </a:r>
            <a:endParaRPr lang="ko-KR" altLang="en-US" sz="1400" kern="0">
              <a:solidFill>
                <a:srgbClr val="000000"/>
              </a:solidFill>
              <a:latin typeface="+mj-ea"/>
              <a:ea typeface="+mj-ea"/>
            </a:endParaRPr>
          </a:p>
          <a:p>
            <a:pPr defTabSz="179999" latinLnBrk="0">
              <a:defRPr/>
            </a:pPr>
            <a:r>
              <a:rPr lang="en-US" altLang="ko-KR" sz="1400" kern="0">
                <a:solidFill>
                  <a:srgbClr val="000000"/>
                </a:solidFill>
                <a:latin typeface="+mj-ea"/>
                <a:ea typeface="+mj-ea"/>
              </a:rPr>
              <a:t>function </a:t>
            </a:r>
            <a:r>
              <a:rPr lang="en-US" altLang="ko-KR" sz="1400" b="1" kern="0">
                <a:solidFill>
                  <a:srgbClr val="000000"/>
                </a:solidFill>
                <a:latin typeface="+mj-ea"/>
                <a:ea typeface="+mj-ea"/>
              </a:rPr>
              <a:t>changed(position) </a:t>
            </a:r>
            <a:r>
              <a:rPr lang="en-US" altLang="ko-KR" sz="1400" kern="0">
                <a:solidFill>
                  <a:srgbClr val="000000"/>
                </a:solidFill>
                <a:latin typeface="+mj-ea"/>
                <a:ea typeface="+mj-ea"/>
              </a:rPr>
              <a:t>{</a:t>
            </a:r>
            <a:endParaRPr lang="en-US" altLang="ko-KR" sz="1400" kern="0">
              <a:solidFill>
                <a:srgbClr val="000000"/>
              </a:solidFill>
              <a:latin typeface="+mj-ea"/>
              <a:ea typeface="+mj-ea"/>
            </a:endParaRPr>
          </a:p>
          <a:p>
            <a:pPr defTabSz="179999" latinLnBrk="0">
              <a:defRPr/>
            </a:pPr>
            <a:r>
              <a:rPr lang="en-US" altLang="ko-KR" sz="1400" kern="0">
                <a:solidFill>
                  <a:srgbClr val="000000"/>
                </a:solidFill>
                <a:latin typeface="+mj-ea"/>
                <a:ea typeface="+mj-ea"/>
              </a:rPr>
              <a:t>	let lat = </a:t>
            </a:r>
            <a:r>
              <a:rPr lang="en-US" altLang="ko-KR" sz="1400" b="1" kern="0">
                <a:solidFill>
                  <a:srgbClr val="000000"/>
                </a:solidFill>
                <a:latin typeface="+mj-ea"/>
                <a:ea typeface="+mj-ea"/>
              </a:rPr>
              <a:t>position.coords.latitude; </a:t>
            </a:r>
            <a:r>
              <a:rPr lang="en-US" altLang="ko-KR" sz="1400" kern="0">
                <a:solidFill>
                  <a:srgbClr val="000000"/>
                </a:solidFill>
                <a:latin typeface="+mj-ea"/>
                <a:ea typeface="+mj-ea"/>
              </a:rPr>
              <a:t>// </a:t>
            </a:r>
            <a:r>
              <a:rPr lang="ko-KR" altLang="en-US" sz="1400" kern="0">
                <a:solidFill>
                  <a:srgbClr val="000000"/>
                </a:solidFill>
                <a:latin typeface="+mj-ea"/>
                <a:ea typeface="+mj-ea"/>
              </a:rPr>
              <a:t>변경된 위도</a:t>
            </a:r>
            <a:endParaRPr lang="ko-KR" altLang="en-US" sz="1400" kern="0">
              <a:solidFill>
                <a:srgbClr val="000000"/>
              </a:solidFill>
              <a:latin typeface="+mj-ea"/>
              <a:ea typeface="+mj-ea"/>
            </a:endParaRPr>
          </a:p>
          <a:p>
            <a:pPr defTabSz="179999" latinLnBrk="0">
              <a:defRPr/>
            </a:pPr>
            <a:r>
              <a:rPr lang="ko-KR" altLang="en-US" sz="1400" kern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400" kern="0">
                <a:solidFill>
                  <a:srgbClr val="000000"/>
                </a:solidFill>
                <a:latin typeface="+mj-ea"/>
                <a:ea typeface="+mj-ea"/>
              </a:rPr>
              <a:t>let lon = </a:t>
            </a:r>
            <a:r>
              <a:rPr lang="en-US" altLang="ko-KR" sz="1400" b="1" kern="0">
                <a:solidFill>
                  <a:srgbClr val="000000"/>
                </a:solidFill>
                <a:latin typeface="+mj-ea"/>
                <a:ea typeface="+mj-ea"/>
              </a:rPr>
              <a:t>position.coords.longitude; </a:t>
            </a:r>
            <a:r>
              <a:rPr lang="en-US" altLang="ko-KR" sz="1400" kern="0">
                <a:solidFill>
                  <a:srgbClr val="000000"/>
                </a:solidFill>
                <a:latin typeface="+mj-ea"/>
                <a:ea typeface="+mj-ea"/>
              </a:rPr>
              <a:t>// </a:t>
            </a:r>
            <a:r>
              <a:rPr lang="ko-KR" altLang="en-US" sz="1400" kern="0">
                <a:solidFill>
                  <a:srgbClr val="000000"/>
                </a:solidFill>
                <a:latin typeface="+mj-ea"/>
                <a:ea typeface="+mj-ea"/>
              </a:rPr>
              <a:t>변경된 경도</a:t>
            </a:r>
            <a:endParaRPr lang="ko-KR" altLang="en-US" sz="1400" kern="0">
              <a:solidFill>
                <a:srgbClr val="000000"/>
              </a:solidFill>
              <a:latin typeface="+mj-ea"/>
              <a:ea typeface="+mj-ea"/>
            </a:endParaRPr>
          </a:p>
          <a:p>
            <a:pPr defTabSz="179999" latinLnBrk="0">
              <a:defRPr/>
            </a:pPr>
            <a:r>
              <a:rPr lang="ko-KR" altLang="en-US" sz="1400" kern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400" kern="0">
                <a:solidFill>
                  <a:srgbClr val="000000"/>
                </a:solidFill>
                <a:latin typeface="+mj-ea"/>
                <a:ea typeface="+mj-ea"/>
              </a:rPr>
              <a:t>alert("(" + lat + ", " + lon + ") </a:t>
            </a:r>
            <a:r>
              <a:rPr lang="ko-KR" altLang="en-US" sz="1400" kern="0">
                <a:solidFill>
                  <a:srgbClr val="000000"/>
                </a:solidFill>
                <a:latin typeface="+mj-ea"/>
                <a:ea typeface="+mj-ea"/>
              </a:rPr>
              <a:t>위치로 변경됨</a:t>
            </a:r>
            <a:r>
              <a:rPr lang="en-US" altLang="ko-KR" sz="1400" kern="0">
                <a:solidFill>
                  <a:srgbClr val="000000"/>
                </a:solidFill>
                <a:latin typeface="+mj-ea"/>
                <a:ea typeface="+mj-ea"/>
              </a:rPr>
              <a:t>");</a:t>
            </a:r>
            <a:endParaRPr lang="en-US" altLang="ko-KR" sz="1400" kern="0">
              <a:solidFill>
                <a:srgbClr val="000000"/>
              </a:solidFill>
              <a:latin typeface="+mj-ea"/>
              <a:ea typeface="+mj-ea"/>
            </a:endParaRPr>
          </a:p>
          <a:p>
            <a:pPr defTabSz="179999" latinLnBrk="0">
              <a:defRPr/>
            </a:pPr>
            <a:r>
              <a:rPr lang="en-US" altLang="ko-KR" sz="1400" kern="0">
                <a:solidFill>
                  <a:srgbClr val="000000"/>
                </a:solidFill>
                <a:latin typeface="+mj-ea"/>
                <a:ea typeface="+mj-ea"/>
              </a:rPr>
              <a:t>}</a:t>
            </a:r>
            <a:endParaRPr lang="ko-KR" altLang="en-US" sz="1400" kern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13" name="직사각형 5"/>
          <p:cNvSpPr/>
          <p:nvPr/>
        </p:nvSpPr>
        <p:spPr>
          <a:xfrm>
            <a:off x="1754291" y="6175771"/>
            <a:ext cx="7063280" cy="29932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defTabSz="179999" latinLnBrk="0">
              <a:defRPr/>
            </a:pPr>
            <a:r>
              <a:rPr lang="en-US" altLang="ko-KR" sz="1400" kern="0">
                <a:solidFill>
                  <a:srgbClr val="000000"/>
                </a:solidFill>
                <a:latin typeface="+mj-ea"/>
                <a:ea typeface="+mj-ea"/>
              </a:rPr>
              <a:t>navigator.geolocation.clearWatch(watchID); // watchID</a:t>
            </a:r>
            <a:r>
              <a:rPr lang="ko-KR" altLang="en-US" sz="1400" kern="0">
                <a:solidFill>
                  <a:srgbClr val="000000"/>
                </a:solidFill>
                <a:latin typeface="+mj-ea"/>
                <a:ea typeface="+mj-ea"/>
              </a:rPr>
              <a:t>의 반복 위치 서비스 중단</a:t>
            </a:r>
            <a:endParaRPr lang="ko-KR" altLang="en-US" sz="1400" kern="0">
              <a:solidFill>
                <a:srgbClr val="000000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fld id="{B08FFF47-F7C8-4417-B66B-1876CACD7C6F}" type="slidenum">
              <a:rPr xmlns:mc="http://schemas.openxmlformats.org/markup-compatibility/2006" xmlns:hp="http://schemas.haansoft.com/office/presentation/8.0" kumimoji="0" lang="en-US" altLang="en-US" sz="11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Segoe UI Semibold"/>
                <a:ea typeface="맑은 고딕"/>
                <a:cs typeface="Segoe UI Semibold"/>
              </a:rPr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t>24</a:t>
            </a:fld>
            <a:endParaRPr xmlns:mc="http://schemas.openxmlformats.org/markup-compatibility/2006" xmlns:hp="http://schemas.haansoft.com/office/presentation/8.0" kumimoji="0" lang="en-US" altLang="en-US" sz="1100" b="0" i="0" u="none" strike="noStrike" kern="1200" cap="none" spc="0" normalizeH="0" baseline="0" mc:Ignorable="hp" hp:hslEmbossed="0">
              <a:solidFill>
                <a:srgbClr val="000000"/>
              </a:solidFill>
              <a:latin typeface="Segoe UI Semibold"/>
              <a:ea typeface="맑은 고딕"/>
              <a:cs typeface="Segoe UI Semibold"/>
            </a:endParaRPr>
          </a:p>
        </p:txBody>
      </p:sp>
      <p:sp>
        <p:nvSpPr>
          <p:cNvPr id="4" name="직사각형 4"/>
          <p:cNvSpPr/>
          <p:nvPr/>
        </p:nvSpPr>
        <p:spPr>
          <a:xfrm>
            <a:off x="1985262" y="305068"/>
            <a:ext cx="8496945" cy="61890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79999">
              <a:defRPr/>
            </a:pPr>
            <a:r>
              <a:rPr lang="en-US" altLang="ko-KR" sz="1000"/>
              <a:t>&lt;!DOCTYPE html&gt;</a:t>
            </a:r>
            <a:endParaRPr lang="en-US" altLang="ko-KR" sz="1000"/>
          </a:p>
          <a:p>
            <a:pPr defTabSz="179999">
              <a:defRPr/>
            </a:pPr>
            <a:r>
              <a:rPr lang="en-US" altLang="ko-KR" sz="1000"/>
              <a:t>&lt;html&gt;</a:t>
            </a:r>
            <a:endParaRPr lang="en-US" altLang="ko-KR" sz="1000"/>
          </a:p>
          <a:p>
            <a:pPr defTabSz="179999">
              <a:defRPr/>
            </a:pPr>
            <a:r>
              <a:rPr lang="en-US" altLang="ko-KR" sz="1000"/>
              <a:t>&lt;head&gt;&lt;meta charset="utf-8"&gt;&lt;title&gt;watchPosition()</a:t>
            </a:r>
            <a:r>
              <a:rPr lang="ko-KR" altLang="en-US" sz="1000"/>
              <a:t>으로 반복 위치 서비스</a:t>
            </a:r>
            <a:r>
              <a:rPr lang="en-US" altLang="ko-KR" sz="1000"/>
              <a:t>&lt;/title&gt;&lt;/head&gt;</a:t>
            </a:r>
            <a:endParaRPr lang="en-US" altLang="ko-KR" sz="1000"/>
          </a:p>
          <a:p>
            <a:pPr defTabSz="179999">
              <a:defRPr/>
            </a:pPr>
            <a:r>
              <a:rPr lang="en-US" altLang="ko-KR" sz="1000"/>
              <a:t>&lt;body&gt;</a:t>
            </a:r>
            <a:endParaRPr lang="en-US" altLang="ko-KR" sz="1000"/>
          </a:p>
          <a:p>
            <a:pPr defTabSz="179999">
              <a:defRPr/>
            </a:pPr>
            <a:r>
              <a:rPr lang="en-US" altLang="ko-KR" sz="1000"/>
              <a:t>&lt;h3&gt;watchPosition()</a:t>
            </a:r>
            <a:r>
              <a:rPr lang="ko-KR" altLang="en-US" sz="1000"/>
              <a:t>으로 반복 위치 서비스</a:t>
            </a:r>
            <a:r>
              <a:rPr lang="en-US" altLang="ko-KR" sz="1000"/>
              <a:t>&lt;/h3&gt;&lt;hr&gt;</a:t>
            </a:r>
            <a:endParaRPr lang="en-US" altLang="ko-KR" sz="1000"/>
          </a:p>
          <a:p>
            <a:pPr defTabSz="179999">
              <a:defRPr/>
            </a:pPr>
            <a:r>
              <a:rPr lang="en-US" altLang="ko-KR" sz="1000"/>
              <a:t>&lt;div id="msg"&gt;</a:t>
            </a:r>
            <a:r>
              <a:rPr lang="ko-KR" altLang="en-US" sz="1000"/>
              <a:t>이곳에 위치 정보 출력</a:t>
            </a:r>
            <a:r>
              <a:rPr lang="en-US" altLang="ko-KR" sz="1000"/>
              <a:t>&lt;/div&gt;</a:t>
            </a:r>
            <a:endParaRPr lang="en-US" altLang="ko-KR" sz="1000"/>
          </a:p>
          <a:p>
            <a:pPr defTabSz="179999">
              <a:defRPr/>
            </a:pPr>
            <a:r>
              <a:rPr lang="en-US" altLang="ko-KR" sz="1000" b="1"/>
              <a:t>&lt;iframe id="map" width="425" height="350" frameborder="0" scrolling="no" marginheight="0" marginwidth="0" &gt;&lt;/iframe&gt;</a:t>
            </a:r>
            <a:r>
              <a:rPr lang="en-US" altLang="ko-KR" sz="1000"/>
              <a:t>&lt;br/&gt;</a:t>
            </a:r>
            <a:endParaRPr lang="en-US" altLang="ko-KR" sz="1000"/>
          </a:p>
          <a:p>
            <a:pPr defTabSz="179999">
              <a:defRPr/>
            </a:pPr>
            <a:r>
              <a:rPr lang="en-US" altLang="ko-KR" sz="1000"/>
              <a:t>&lt;script&gt;</a:t>
            </a:r>
            <a:endParaRPr lang="en-US" altLang="ko-KR" sz="1000"/>
          </a:p>
          <a:p>
            <a:pPr defTabSz="179999">
              <a:defRPr/>
            </a:pPr>
            <a:r>
              <a:rPr lang="en-US" altLang="ko-KR" sz="1000"/>
              <a:t>let options = { // watchPosition()</a:t>
            </a:r>
            <a:r>
              <a:rPr lang="ko-KR" altLang="en-US" sz="1000"/>
              <a:t>의 마지막 매개 변수로 전달할 객체  </a:t>
            </a:r>
            <a:endParaRPr lang="ko-KR" altLang="en-US" sz="1000"/>
          </a:p>
          <a:p>
            <a:pPr defTabSz="179999">
              <a:defRPr/>
            </a:pPr>
            <a:r>
              <a:rPr lang="ko-KR" altLang="en-US" sz="1000"/>
              <a:t>	</a:t>
            </a:r>
            <a:r>
              <a:rPr lang="en-US" altLang="ko-KR" sz="1000"/>
              <a:t>enableHighAccuracy: false,</a:t>
            </a:r>
            <a:endParaRPr lang="en-US" altLang="ko-KR" sz="1000"/>
          </a:p>
          <a:p>
            <a:pPr defTabSz="179999">
              <a:defRPr/>
            </a:pPr>
            <a:r>
              <a:rPr lang="en-US" altLang="ko-KR" sz="1000"/>
              <a:t>	timeout: 5000,</a:t>
            </a:r>
            <a:endParaRPr lang="en-US" altLang="ko-KR" sz="1000"/>
          </a:p>
          <a:p>
            <a:pPr defTabSz="179999">
              <a:defRPr/>
            </a:pPr>
            <a:r>
              <a:rPr lang="en-US" altLang="ko-KR" sz="1000"/>
              <a:t>	maximumAge: 0 };</a:t>
            </a:r>
            <a:endParaRPr lang="en-US" altLang="ko-KR" sz="1000"/>
          </a:p>
          <a:p>
            <a:pPr defTabSz="179999">
              <a:defRPr/>
            </a:pPr>
            <a:r>
              <a:rPr lang="en-US" altLang="ko-KR" sz="1000"/>
              <a:t>let count=0; // </a:t>
            </a:r>
            <a:r>
              <a:rPr lang="ko-KR" altLang="en-US" sz="1000"/>
              <a:t>반복 위치 서비스가 호출되는 횟수</a:t>
            </a:r>
            <a:endParaRPr lang="ko-KR" altLang="en-US" sz="1000"/>
          </a:p>
          <a:p>
            <a:pPr defTabSz="179999">
              <a:defRPr/>
            </a:pPr>
            <a:r>
              <a:rPr lang="en-US" altLang="ko-KR" sz="1000"/>
              <a:t>let watchID; 	</a:t>
            </a:r>
            <a:endParaRPr lang="en-US" altLang="ko-KR" sz="1000"/>
          </a:p>
          <a:p>
            <a:pPr defTabSz="179999">
              <a:defRPr/>
            </a:pPr>
            <a:endParaRPr lang="en-US" altLang="ko-KR" sz="1000"/>
          </a:p>
          <a:p>
            <a:pPr defTabSz="179999">
              <a:defRPr/>
            </a:pPr>
            <a:r>
              <a:rPr lang="en-US" altLang="ko-KR" sz="1000"/>
              <a:t>if(navigator.geolocation) {</a:t>
            </a:r>
            <a:endParaRPr lang="en-US" altLang="ko-KR" sz="1000"/>
          </a:p>
          <a:p>
            <a:pPr defTabSz="179999">
              <a:defRPr/>
            </a:pPr>
            <a:r>
              <a:rPr lang="en-US" altLang="ko-KR" sz="1000"/>
              <a:t>	// changed() </a:t>
            </a:r>
            <a:r>
              <a:rPr lang="ko-KR" altLang="en-US" sz="1000"/>
              <a:t>콜백 함수를 등록하고</a:t>
            </a:r>
            <a:r>
              <a:rPr lang="en-US" altLang="ko-KR" sz="1000"/>
              <a:t>, </a:t>
            </a:r>
            <a:r>
              <a:rPr lang="ko-KR" altLang="en-US" sz="1000"/>
              <a:t>반복 위치 서비스 시작</a:t>
            </a:r>
            <a:endParaRPr lang="ko-KR" altLang="en-US" sz="1000"/>
          </a:p>
          <a:p>
            <a:pPr defTabSz="179999">
              <a:defRPr/>
            </a:pPr>
            <a:r>
              <a:rPr lang="ko-KR" altLang="en-US" sz="1000"/>
              <a:t>	</a:t>
            </a:r>
            <a:r>
              <a:rPr lang="en-US" altLang="ko-KR" sz="1000" b="1"/>
              <a:t>watchID = navigator.geolocation.watchPosition(changed, null, options);</a:t>
            </a:r>
            <a:endParaRPr lang="en-US" altLang="ko-KR" sz="1000" b="1"/>
          </a:p>
          <a:p>
            <a:pPr defTabSz="179999">
              <a:defRPr/>
            </a:pPr>
            <a:r>
              <a:rPr lang="en-US" altLang="ko-KR" sz="1000"/>
              <a:t>}</a:t>
            </a:r>
            <a:endParaRPr lang="en-US" altLang="ko-KR" sz="1000"/>
          </a:p>
          <a:p>
            <a:pPr defTabSz="179999">
              <a:defRPr/>
            </a:pPr>
            <a:r>
              <a:rPr lang="en-US" altLang="ko-KR" sz="1000"/>
              <a:t>else { 	alert("</a:t>
            </a:r>
            <a:r>
              <a:rPr lang="ko-KR" altLang="en-US" sz="1000"/>
              <a:t>지원하지 않음</a:t>
            </a:r>
            <a:r>
              <a:rPr lang="en-US" altLang="ko-KR" sz="1000"/>
              <a:t>"); }</a:t>
            </a:r>
            <a:endParaRPr lang="en-US" altLang="ko-KR" sz="1000"/>
          </a:p>
          <a:p>
            <a:pPr defTabSz="179999">
              <a:defRPr/>
            </a:pPr>
            <a:endParaRPr lang="en-US" altLang="ko-KR" sz="1000"/>
          </a:p>
          <a:p>
            <a:pPr defTabSz="179999">
              <a:defRPr/>
            </a:pPr>
            <a:r>
              <a:rPr lang="en-US" altLang="ko-KR" sz="1000"/>
              <a:t>//</a:t>
            </a:r>
            <a:r>
              <a:rPr lang="ko-KR" altLang="en-US" sz="1000"/>
              <a:t>위치가 바뀌면 </a:t>
            </a:r>
            <a:r>
              <a:rPr lang="en-US" altLang="ko-KR" sz="1000"/>
              <a:t>changed()</a:t>
            </a:r>
            <a:r>
              <a:rPr lang="ko-KR" altLang="en-US" sz="1000"/>
              <a:t>가 호출되고</a:t>
            </a:r>
            <a:r>
              <a:rPr lang="en-US" altLang="ko-KR" sz="1000"/>
              <a:t>, </a:t>
            </a:r>
            <a:r>
              <a:rPr lang="ko-KR" altLang="en-US" sz="1000"/>
              <a:t>위치 정보가 들어 있는 </a:t>
            </a:r>
            <a:r>
              <a:rPr lang="en-US" altLang="ko-KR" sz="1000"/>
              <a:t>position </a:t>
            </a:r>
            <a:r>
              <a:rPr lang="ko-KR" altLang="en-US" sz="1000"/>
              <a:t>객체가 매개 변수로 넘어온다</a:t>
            </a:r>
            <a:r>
              <a:rPr lang="en-US" altLang="ko-KR" sz="1000"/>
              <a:t>.</a:t>
            </a:r>
            <a:endParaRPr lang="en-US" altLang="ko-KR" sz="1000"/>
          </a:p>
          <a:p>
            <a:pPr defTabSz="179999">
              <a:defRPr/>
            </a:pPr>
            <a:r>
              <a:rPr lang="en-US" altLang="ko-KR" sz="1000" b="1"/>
              <a:t>function changed(position) {</a:t>
            </a:r>
            <a:endParaRPr lang="en-US" altLang="ko-KR" sz="1000" b="1"/>
          </a:p>
          <a:p>
            <a:pPr defTabSz="179999">
              <a:defRPr/>
            </a:pPr>
            <a:r>
              <a:rPr lang="en-US" altLang="ko-KR" sz="1000"/>
              <a:t>	if(count == 5) { // clearWatch() </a:t>
            </a:r>
            <a:r>
              <a:rPr lang="ko-KR" altLang="en-US" sz="1000"/>
              <a:t>테스트를 위해 </a:t>
            </a:r>
            <a:r>
              <a:rPr lang="en-US" altLang="ko-KR" sz="1000"/>
              <a:t>5</a:t>
            </a:r>
            <a:r>
              <a:rPr lang="ko-KR" altLang="en-US" sz="1000"/>
              <a:t>번만 서비스 </a:t>
            </a:r>
            <a:endParaRPr lang="ko-KR" altLang="en-US" sz="1000"/>
          </a:p>
          <a:p>
            <a:pPr defTabSz="179999">
              <a:defRPr/>
            </a:pPr>
            <a:r>
              <a:rPr lang="ko-KR" altLang="en-US" sz="1000"/>
              <a:t>		</a:t>
            </a:r>
            <a:r>
              <a:rPr lang="en-US" altLang="ko-KR" sz="1000"/>
              <a:t>navigator.geolocation.clearWatch(watchID); // </a:t>
            </a:r>
            <a:r>
              <a:rPr lang="ko-KR" altLang="en-US" sz="1000"/>
              <a:t>반복 서비스 종료</a:t>
            </a:r>
            <a:endParaRPr lang="ko-KR" altLang="en-US" sz="1000"/>
          </a:p>
          <a:p>
            <a:pPr defTabSz="179999">
              <a:defRPr/>
            </a:pPr>
            <a:r>
              <a:rPr lang="ko-KR" altLang="en-US" sz="1000"/>
              <a:t>		</a:t>
            </a:r>
            <a:r>
              <a:rPr lang="en-US" altLang="ko-KR" sz="1000"/>
              <a:t>document.getElementById("msg").innerHTML = "</a:t>
            </a:r>
            <a:r>
              <a:rPr lang="ko-KR" altLang="en-US" sz="1000"/>
              <a:t>위치 서비스 종료</a:t>
            </a:r>
            <a:r>
              <a:rPr lang="en-US" altLang="ko-KR" sz="1000"/>
              <a:t>";</a:t>
            </a:r>
            <a:endParaRPr lang="en-US" altLang="ko-KR" sz="1000"/>
          </a:p>
          <a:p>
            <a:pPr defTabSz="179999">
              <a:defRPr/>
            </a:pPr>
            <a:r>
              <a:rPr lang="en-US" altLang="ko-KR" sz="1000"/>
              <a:t>		return;</a:t>
            </a:r>
            <a:endParaRPr lang="en-US" altLang="ko-KR" sz="1000"/>
          </a:p>
          <a:p>
            <a:pPr defTabSz="179999">
              <a:defRPr/>
            </a:pPr>
            <a:r>
              <a:rPr lang="en-US" altLang="ko-KR" sz="1000"/>
              <a:t>	}</a:t>
            </a:r>
            <a:endParaRPr lang="en-US" altLang="ko-KR" sz="1000"/>
          </a:p>
          <a:p>
            <a:pPr defTabSz="179999">
              <a:defRPr/>
            </a:pPr>
            <a:r>
              <a:rPr lang="en-US" altLang="ko-KR" sz="1000"/>
              <a:t>	let lat = position.coords.latitude; // </a:t>
            </a:r>
            <a:r>
              <a:rPr lang="ko-KR" altLang="en-US" sz="1000"/>
              <a:t>변경된 위도</a:t>
            </a:r>
            <a:endParaRPr lang="ko-KR" altLang="en-US" sz="1000"/>
          </a:p>
          <a:p>
            <a:pPr defTabSz="179999">
              <a:defRPr/>
            </a:pPr>
            <a:r>
              <a:rPr lang="ko-KR" altLang="en-US" sz="1000"/>
              <a:t>	</a:t>
            </a:r>
            <a:r>
              <a:rPr lang="en-US" altLang="ko-KR" sz="1000"/>
              <a:t>let lon = position.coords.longitude // </a:t>
            </a:r>
            <a:r>
              <a:rPr lang="ko-KR" altLang="en-US" sz="1000"/>
              <a:t>변경된 경도</a:t>
            </a:r>
            <a:endParaRPr lang="ko-KR" altLang="en-US" sz="1000"/>
          </a:p>
          <a:p>
            <a:pPr defTabSz="179999">
              <a:defRPr/>
            </a:pPr>
            <a:r>
              <a:rPr lang="ko-KR" altLang="en-US" sz="1000"/>
              <a:t>	</a:t>
            </a:r>
            <a:r>
              <a:rPr lang="en-US" altLang="ko-KR" sz="1000"/>
              <a:t>let text = count + ": (</a:t>
            </a:r>
            <a:r>
              <a:rPr lang="ko-KR" altLang="en-US" sz="1000"/>
              <a:t>위도 </a:t>
            </a:r>
            <a:r>
              <a:rPr lang="en-US" altLang="ko-KR" sz="1000"/>
              <a:t>" + lat + "°, </a:t>
            </a:r>
            <a:r>
              <a:rPr lang="ko-KR" altLang="en-US" sz="1000"/>
              <a:t>경도 </a:t>
            </a:r>
            <a:r>
              <a:rPr lang="en-US" altLang="ko-KR" sz="1000"/>
              <a:t>" + lon + "°)</a:t>
            </a:r>
            <a:r>
              <a:rPr lang="ko-KR" altLang="en-US" sz="1000"/>
              <a:t>로 변경됨</a:t>
            </a:r>
            <a:r>
              <a:rPr lang="en-US" altLang="ko-KR" sz="1000"/>
              <a:t>&lt;br&gt;";</a:t>
            </a:r>
            <a:endParaRPr lang="en-US" altLang="ko-KR" sz="1000"/>
          </a:p>
          <a:p>
            <a:pPr defTabSz="179999">
              <a:defRPr/>
            </a:pPr>
            <a:r>
              <a:rPr lang="en-US" altLang="ko-KR" sz="1000"/>
              <a:t>	document.getElementById("msg").innerHTML = text; // </a:t>
            </a:r>
            <a:r>
              <a:rPr lang="ko-KR" altLang="en-US" sz="1000"/>
              <a:t>위치 정보 출력</a:t>
            </a:r>
            <a:endParaRPr lang="ko-KR" altLang="en-US" sz="1000"/>
          </a:p>
          <a:p>
            <a:pPr defTabSz="179999">
              <a:defRPr/>
            </a:pPr>
            <a:r>
              <a:rPr lang="ko-KR" altLang="en-US" sz="1000"/>
              <a:t>	</a:t>
            </a:r>
            <a:endParaRPr lang="ko-KR" altLang="en-US" sz="1000"/>
          </a:p>
          <a:p>
            <a:pPr defTabSz="179999">
              <a:defRPr/>
            </a:pPr>
            <a:r>
              <a:rPr lang="ko-KR" altLang="en-US" sz="1000"/>
              <a:t>	</a:t>
            </a:r>
            <a:r>
              <a:rPr lang="en-US" altLang="ko-KR" sz="1000" b="1"/>
              <a:t>let map = document.getElementById("map");</a:t>
            </a:r>
            <a:endParaRPr lang="en-US" altLang="ko-KR" sz="1000" b="1"/>
          </a:p>
          <a:p>
            <a:pPr defTabSz="179999">
              <a:defRPr/>
            </a:pPr>
            <a:r>
              <a:rPr lang="en-US" altLang="ko-KR" sz="1000" b="1"/>
              <a:t> 	map.src ="https://www.openstreetmap.org/export/embed.html?bbox=" + </a:t>
            </a:r>
            <a:endParaRPr lang="en-US" altLang="ko-KR" sz="1000" b="1"/>
          </a:p>
          <a:p>
            <a:pPr defTabSz="179999">
              <a:defRPr/>
            </a:pPr>
            <a:r>
              <a:rPr lang="en-US" altLang="ko-KR" sz="1000" b="1"/>
              <a:t>			(parseFloat(lon)-0.01) + "%2C" + (parseFloat(lat)-0.01) + "%2C" + </a:t>
            </a:r>
            <a:endParaRPr lang="en-US" altLang="ko-KR" sz="1000" b="1"/>
          </a:p>
          <a:p>
            <a:pPr defTabSz="179999">
              <a:defRPr/>
            </a:pPr>
            <a:r>
              <a:rPr lang="en-US" altLang="ko-KR" sz="1000" b="1"/>
              <a:t>			(parseFloat(lon)+0.01) + "%2C" + (parseFloat(lat) + 0.01); </a:t>
            </a:r>
            <a:r>
              <a:rPr lang="en-US" altLang="ko-KR" sz="1000"/>
              <a:t> 		// lat</a:t>
            </a:r>
            <a:r>
              <a:rPr lang="ko-KR" altLang="en-US" sz="1000"/>
              <a:t>와 </a:t>
            </a:r>
            <a:r>
              <a:rPr lang="en-US" altLang="ko-KR" sz="1000"/>
              <a:t>lon</a:t>
            </a:r>
            <a:r>
              <a:rPr lang="ko-KR" altLang="en-US" sz="1000"/>
              <a:t>은 문자열이므로 숫자로 바꾸기 위해 </a:t>
            </a:r>
            <a:r>
              <a:rPr lang="en-US" altLang="ko-KR" sz="1000"/>
              <a:t>parseFloat() </a:t>
            </a:r>
            <a:r>
              <a:rPr lang="ko-KR" altLang="en-US" sz="1000"/>
              <a:t>사용</a:t>
            </a:r>
            <a:endParaRPr lang="ko-KR" altLang="en-US" sz="1000"/>
          </a:p>
          <a:p>
            <a:pPr defTabSz="179999">
              <a:defRPr/>
            </a:pPr>
            <a:r>
              <a:rPr lang="ko-KR" altLang="en-US" sz="1000"/>
              <a:t>	</a:t>
            </a:r>
            <a:r>
              <a:rPr lang="en-US" altLang="ko-KR" sz="1000"/>
              <a:t>count++; // </a:t>
            </a:r>
            <a:r>
              <a:rPr lang="ko-KR" altLang="en-US" sz="1000"/>
              <a:t>갱신 회수 증가</a:t>
            </a:r>
            <a:endParaRPr lang="ko-KR" altLang="en-US" sz="1000"/>
          </a:p>
          <a:p>
            <a:pPr defTabSz="179999">
              <a:defRPr/>
            </a:pPr>
            <a:r>
              <a:rPr lang="en-US" altLang="ko-KR" sz="1000"/>
              <a:t>}</a:t>
            </a:r>
            <a:endParaRPr lang="en-US" altLang="ko-KR" sz="1000"/>
          </a:p>
          <a:p>
            <a:pPr defTabSz="179999">
              <a:defRPr/>
            </a:pPr>
            <a:r>
              <a:rPr lang="en-US" altLang="ko-KR" sz="1000"/>
              <a:t>&lt;/script&gt;&lt;/body&gt;&lt;/html&gt;</a:t>
            </a:r>
            <a:endParaRPr lang="ko-KR" altLang="en-US" sz="1000"/>
          </a:p>
        </p:txBody>
      </p:sp>
      <p:sp>
        <p:nvSpPr>
          <p:cNvPr id="5" name=""/>
          <p:cNvSpPr txBox="1"/>
          <p:nvPr/>
        </p:nvSpPr>
        <p:spPr>
          <a:xfrm>
            <a:off x="295170" y="325744"/>
            <a:ext cx="6096000" cy="516308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 sz="2800"/>
              <a:t>예제 </a:t>
            </a:r>
            <a:r>
              <a:rPr lang="en-US" altLang="ko-KR" sz="2800"/>
              <a:t>13-7 </a:t>
            </a:r>
            <a:endParaRPr lang="ko-KR" altLang="en-US" sz="28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08FFF47-F7C8-4417-B66B-1876CACD7C6F}" type="slidenum">
              <a:rPr lang="en-US" altLang="en-US"/>
              <a:pPr lvl="0">
                <a:defRPr/>
              </a:pPr>
              <a:t>25</a:t>
            </a:fld>
            <a:endParaRPr lang="en-US" altLang="en-US"/>
          </a:p>
        </p:txBody>
      </p:sp>
      <p:sp>
        <p:nvSpPr>
          <p:cNvPr id="4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54460" y="666750"/>
            <a:ext cx="10794130" cy="381000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예제 </a:t>
            </a:r>
            <a:r>
              <a:rPr lang="en-US" altLang="ko-KR"/>
              <a:t>13-7</a:t>
            </a:r>
            <a:r>
              <a:rPr lang="ko-KR" altLang="en-US"/>
              <a:t> 실행 결과</a:t>
            </a:r>
            <a:endParaRPr lang="ko-KR" altLang="en-US"/>
          </a:p>
        </p:txBody>
      </p:sp>
      <p:pic>
        <p:nvPicPr>
          <p:cNvPr id="5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294792" y="1638005"/>
            <a:ext cx="3541205" cy="3795359"/>
          </a:xfrm>
          <a:prstGeom prst="rect">
            <a:avLst/>
          </a:prstGeom>
          <a:ln w="6350">
            <a:solidFill>
              <a:srgbClr val="0171c0"/>
            </a:solidFill>
          </a:ln>
        </p:spPr>
      </p:pic>
      <p:pic>
        <p:nvPicPr>
          <p:cNvPr id="6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401208" y="1638004"/>
            <a:ext cx="3541205" cy="3795359"/>
          </a:xfrm>
          <a:prstGeom prst="rect">
            <a:avLst/>
          </a:prstGeom>
          <a:ln w="6350">
            <a:solidFill>
              <a:srgbClr val="0171c0"/>
            </a:solidFill>
          </a:ln>
        </p:spPr>
      </p:pic>
      <p:sp>
        <p:nvSpPr>
          <p:cNvPr id="7" name="TextBox 5"/>
          <p:cNvSpPr txBox="1"/>
          <p:nvPr/>
        </p:nvSpPr>
        <p:spPr>
          <a:xfrm>
            <a:off x="3304864" y="5454430"/>
            <a:ext cx="949001" cy="29676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400"/>
              <a:t>처음 위치</a:t>
            </a:r>
            <a:endParaRPr lang="ko-KR" altLang="en-US" sz="1400"/>
          </a:p>
        </p:txBody>
      </p:sp>
      <p:sp>
        <p:nvSpPr>
          <p:cNvPr id="8" name="TextBox 10"/>
          <p:cNvSpPr txBox="1"/>
          <p:nvPr/>
        </p:nvSpPr>
        <p:spPr>
          <a:xfrm>
            <a:off x="7177787" y="5454429"/>
            <a:ext cx="1943353" cy="2967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400"/>
              <a:t>이동 중에 변경된 위치</a:t>
            </a:r>
            <a:endParaRPr lang="ko-KR" altLang="en-US" sz="1400"/>
          </a:p>
        </p:txBody>
      </p:sp>
      <p:sp>
        <p:nvSpPr>
          <p:cNvPr id="9" name="직사각형 6"/>
          <p:cNvSpPr/>
          <p:nvPr/>
        </p:nvSpPr>
        <p:spPr>
          <a:xfrm>
            <a:off x="3810921" y="5958486"/>
            <a:ext cx="5182575" cy="2975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70c0"/>
                </a:solidFill>
                <a:latin typeface="YoonV YoonGothic100Std_OTF"/>
              </a:rPr>
              <a:t>* </a:t>
            </a:r>
            <a:r>
              <a:rPr lang="ko-KR" altLang="en-US" sz="1400">
                <a:solidFill>
                  <a:srgbClr val="0070c0"/>
                </a:solidFill>
                <a:latin typeface="YoonV YoonGothic100Std_OTF"/>
              </a:rPr>
              <a:t>노트북을 들고 이동하면 위치가 변경되는 것을 볼 수 있다</a:t>
            </a:r>
            <a:r>
              <a:rPr lang="en-US" altLang="ko-KR" sz="1400">
                <a:solidFill>
                  <a:srgbClr val="0070c0"/>
                </a:solidFill>
                <a:latin typeface="YoonV YoonGothic100Std_OTF"/>
              </a:rPr>
              <a:t>.</a:t>
            </a:r>
            <a:endParaRPr lang="ko-KR" altLang="en-US" sz="1400">
              <a:solidFill>
                <a:srgbClr val="0070c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Thanks</a:t>
            </a:r>
            <a:endParaRPr lang="en-US" altLang="ko-KR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fld id="{B08FFF47-F7C8-4417-B66B-1876CACD7C6F}" type="slidenum">
              <a:rPr kumimoji="0" lang="en-US" altLang="en-US" sz="1100" b="0" i="0" u="none" strike="noStrike" kern="1200" cap="none" spc="0" normalizeH="0" baseline="0">
                <a:solidFill>
                  <a:srgbClr val="000000"/>
                </a:solidFill>
                <a:latin typeface="Segoe UI Semibold"/>
                <a:ea typeface="맑은 고딕"/>
                <a:cs typeface="Segoe UI Semibold"/>
              </a:rPr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t>8</a:t>
            </a:fld>
            <a:endParaRPr kumimoji="0" lang="en-US" altLang="en-US" sz="1100" b="0" i="0" u="none" strike="noStrike" kern="1200" cap="none" spc="0" normalizeH="0" baseline="0">
              <a:solidFill>
                <a:srgbClr val="000000"/>
              </a:solidFill>
              <a:latin typeface="Segoe UI Semibold"/>
              <a:ea typeface="맑은 고딕"/>
              <a:cs typeface="Segoe UI Semi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>
            <a:spLocks noGrp="1"/>
          </p:cNvSpPr>
          <p:nvPr>
            <p:ph idx="1" hasCustomPrompt="1"/>
          </p:nvPr>
        </p:nvSpPr>
        <p:spPr>
          <a:xfrm>
            <a:off x="547866" y="1456974"/>
            <a:ext cx="10805932" cy="5033999"/>
          </a:xfrm>
        </p:spPr>
        <p:txBody>
          <a:bodyPr>
            <a:normAutofit lnSpcReduction="10000"/>
          </a:bodyPr>
          <a:lstStyle/>
          <a:p>
            <a:pPr lvl="0">
              <a:defRPr/>
            </a:pPr>
            <a:r>
              <a:rPr lang="en-US" altLang="ko-KR"/>
              <a:t>HTML5</a:t>
            </a:r>
            <a:r>
              <a:rPr lang="ko-KR" altLang="en-US"/>
              <a:t>의 오디오</a:t>
            </a:r>
            <a:r>
              <a:rPr lang="en-US" altLang="ko-KR"/>
              <a:t>/</a:t>
            </a:r>
            <a:r>
              <a:rPr lang="ko-KR" altLang="en-US"/>
              <a:t>비디오 제어</a:t>
            </a:r>
            <a:endParaRPr lang="ko-KR" altLang="en-US"/>
          </a:p>
          <a:p>
            <a:pPr lvl="1">
              <a:defRPr/>
            </a:pPr>
            <a:r>
              <a:rPr lang="en-US" altLang="ko-KR"/>
              <a:t>&lt;audio&gt;, &lt;video&gt; </a:t>
            </a:r>
            <a:r>
              <a:rPr lang="ko-KR" altLang="en-US"/>
              <a:t>태그 </a:t>
            </a:r>
            <a:endParaRPr lang="ko-KR" altLang="en-US"/>
          </a:p>
          <a:p>
            <a:pPr lvl="2">
              <a:defRPr/>
            </a:pPr>
            <a:r>
              <a:rPr lang="en-US" altLang="ko-KR"/>
              <a:t>HTML5</a:t>
            </a:r>
            <a:r>
              <a:rPr lang="ko-KR" altLang="en-US"/>
              <a:t>에서</a:t>
            </a:r>
            <a:r>
              <a:rPr lang="en-US" altLang="ko-KR"/>
              <a:t> </a:t>
            </a:r>
            <a:r>
              <a:rPr lang="ko-KR" altLang="en-US"/>
              <a:t>플러그인의 도움 없이 오디오</a:t>
            </a:r>
            <a:r>
              <a:rPr lang="en-US" altLang="ko-KR"/>
              <a:t>/</a:t>
            </a:r>
            <a:r>
              <a:rPr lang="ko-KR" altLang="en-US"/>
              <a:t>비디오 삽입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자바스크립트 코드로 미디어 재생</a:t>
            </a:r>
            <a:r>
              <a:rPr lang="en-US" altLang="ko-KR"/>
              <a:t>/</a:t>
            </a:r>
            <a:r>
              <a:rPr lang="ko-KR" altLang="en-US"/>
              <a:t>중단</a:t>
            </a:r>
            <a:r>
              <a:rPr lang="en-US" altLang="ko-KR"/>
              <a:t>/</a:t>
            </a:r>
            <a:r>
              <a:rPr lang="ko-KR" altLang="en-US"/>
              <a:t> 등 미디오 제어</a:t>
            </a:r>
            <a:endParaRPr lang="ko-KR" altLang="en-US"/>
          </a:p>
          <a:p>
            <a:pPr lvl="0">
              <a:defRPr/>
            </a:pPr>
            <a:r>
              <a:rPr lang="en-US" altLang="ko-KR"/>
              <a:t>&lt;audio&gt;</a:t>
            </a:r>
            <a:r>
              <a:rPr lang="ko-KR" altLang="en-US"/>
              <a:t>와 </a:t>
            </a:r>
            <a:r>
              <a:rPr lang="en-US" altLang="ko-KR"/>
              <a:t>&lt;video&gt; </a:t>
            </a:r>
            <a:r>
              <a:rPr lang="ko-KR" altLang="en-US"/>
              <a:t>태그</a:t>
            </a:r>
            <a:endParaRPr lang="ko-KR" altLang="en-US"/>
          </a:p>
          <a:p>
            <a:pPr lvl="1">
              <a:defRPr/>
            </a:pPr>
            <a:endParaRPr lang="ko-KR" altLang="en-US"/>
          </a:p>
          <a:p>
            <a:pPr lvl="1">
              <a:defRPr/>
            </a:pPr>
            <a:endParaRPr lang="en-US" altLang="ko-KR"/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endParaRPr lang="ko-KR" altLang="en-US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08FFF47-F7C8-4417-B66B-1876CACD7C6F}" type="slidenum">
              <a:rPr lang="en-US" altLang="en-US"/>
              <a:pPr lvl="0">
                <a:defRPr/>
              </a:pPr>
              <a:t>3</a:t>
            </a:fld>
            <a:endParaRPr lang="en-US" altLang="en-US"/>
          </a:p>
        </p:txBody>
      </p:sp>
      <p:sp>
        <p:nvSpPr>
          <p:cNvPr id="4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54460" y="666750"/>
            <a:ext cx="10794130" cy="381000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오디오</a:t>
            </a:r>
            <a:r>
              <a:rPr lang="en-US" altLang="ko-KR"/>
              <a:t>/</a:t>
            </a:r>
            <a:r>
              <a:rPr lang="ko-KR" altLang="en-US"/>
              <a:t>비디오 제어</a:t>
            </a:r>
            <a:endParaRPr lang="ko-KR" altLang="en-US"/>
          </a:p>
        </p:txBody>
      </p:sp>
      <p:sp>
        <p:nvSpPr>
          <p:cNvPr id="5" name="직사각형 9"/>
          <p:cNvSpPr/>
          <p:nvPr/>
        </p:nvSpPr>
        <p:spPr>
          <a:xfrm>
            <a:off x="2036196" y="3972229"/>
            <a:ext cx="4608512" cy="9412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defTabSz="179999" latinLnBrk="0">
              <a:defRPr/>
            </a:pPr>
            <a:r>
              <a:rPr lang="en-US" altLang="ko-KR" sz="1400" kern="0">
                <a:solidFill>
                  <a:srgbClr val="000000"/>
                </a:solidFill>
                <a:latin typeface="+mj-ea"/>
                <a:ea typeface="+mj-ea"/>
                <a:cs typeface="+mn-cs"/>
              </a:rPr>
              <a:t>&lt;audio id="audio" src="media/EmbraceableYou.mp3" </a:t>
            </a:r>
            <a:endParaRPr lang="en-US" altLang="ko-KR" sz="1400" kern="0">
              <a:solidFill>
                <a:srgbClr val="000000"/>
              </a:solidFill>
              <a:latin typeface="+mj-ea"/>
              <a:ea typeface="+mj-ea"/>
              <a:cs typeface="+mn-cs"/>
            </a:endParaRPr>
          </a:p>
          <a:p>
            <a:pPr defTabSz="179999" latinLnBrk="0">
              <a:defRPr/>
            </a:pPr>
            <a:r>
              <a:rPr lang="en-US" altLang="ko-KR" sz="1400" kern="0">
                <a:solidFill>
                  <a:srgbClr val="000000"/>
                </a:solidFill>
                <a:latin typeface="+mj-ea"/>
                <a:ea typeface="+mj-ea"/>
                <a:cs typeface="+mn-cs"/>
              </a:rPr>
              <a:t>	loop controls&gt;</a:t>
            </a:r>
            <a:endParaRPr lang="en-US" altLang="ko-KR" sz="1400" kern="0">
              <a:solidFill>
                <a:srgbClr val="000000"/>
              </a:solidFill>
              <a:latin typeface="+mj-ea"/>
              <a:ea typeface="+mj-ea"/>
              <a:cs typeface="+mn-cs"/>
            </a:endParaRPr>
          </a:p>
          <a:p>
            <a:pPr defTabSz="179999" latinLnBrk="0">
              <a:defRPr/>
            </a:pPr>
            <a:r>
              <a:rPr lang="en-US" altLang="ko-KR" sz="1400" kern="0">
                <a:solidFill>
                  <a:srgbClr val="000000"/>
                </a:solidFill>
                <a:latin typeface="+mj-ea"/>
                <a:ea typeface="+mj-ea"/>
                <a:cs typeface="+mn-cs"/>
              </a:rPr>
              <a:t>	</a:t>
            </a:r>
            <a:r>
              <a:rPr lang="ko-KR" altLang="en-US" sz="1400" kern="0">
                <a:solidFill>
                  <a:srgbClr val="000000"/>
                </a:solidFill>
                <a:latin typeface="+mj-ea"/>
                <a:ea typeface="+mj-ea"/>
                <a:cs typeface="+mn-cs"/>
              </a:rPr>
              <a:t>웹 브라우저가 </a:t>
            </a:r>
            <a:r>
              <a:rPr lang="en-US" altLang="ko-KR" sz="1400" kern="0">
                <a:solidFill>
                  <a:srgbClr val="000000"/>
                </a:solidFill>
                <a:latin typeface="+mj-ea"/>
                <a:ea typeface="+mj-ea"/>
                <a:cs typeface="+mn-cs"/>
              </a:rPr>
              <a:t>audio </a:t>
            </a:r>
            <a:r>
              <a:rPr lang="ko-KR" altLang="en-US" sz="1400" kern="0">
                <a:solidFill>
                  <a:srgbClr val="000000"/>
                </a:solidFill>
                <a:latin typeface="+mj-ea"/>
                <a:ea typeface="+mj-ea"/>
                <a:cs typeface="+mn-cs"/>
              </a:rPr>
              <a:t>태그를 지원하지 않습니다</a:t>
            </a:r>
            <a:r>
              <a:rPr lang="en-US" altLang="ko-KR" sz="1400" kern="0">
                <a:solidFill>
                  <a:srgbClr val="000000"/>
                </a:solidFill>
                <a:latin typeface="+mj-ea"/>
                <a:ea typeface="+mj-ea"/>
                <a:cs typeface="+mn-cs"/>
              </a:rPr>
              <a:t>.</a:t>
            </a:r>
            <a:endParaRPr lang="en-US" altLang="ko-KR" sz="1400" kern="0">
              <a:solidFill>
                <a:srgbClr val="000000"/>
              </a:solidFill>
              <a:latin typeface="+mj-ea"/>
              <a:ea typeface="+mj-ea"/>
              <a:cs typeface="+mn-cs"/>
            </a:endParaRPr>
          </a:p>
          <a:p>
            <a:pPr defTabSz="179999" latinLnBrk="0">
              <a:defRPr/>
            </a:pPr>
            <a:r>
              <a:rPr lang="en-US" altLang="ko-KR" sz="1400" kern="0">
                <a:solidFill>
                  <a:srgbClr val="000000"/>
                </a:solidFill>
                <a:latin typeface="+mj-ea"/>
                <a:ea typeface="+mj-ea"/>
                <a:cs typeface="+mn-cs"/>
              </a:rPr>
              <a:t>&lt;/audio&gt;</a:t>
            </a:r>
            <a:endParaRPr lang="en-US" altLang="ko-KR" sz="1400" kern="0" spc="0">
              <a:solidFill>
                <a:srgbClr val="000000"/>
              </a:solidFill>
              <a:effectLst/>
              <a:latin typeface="+mj-ea"/>
              <a:ea typeface="+mj-ea"/>
              <a:cs typeface="+mn-cs"/>
            </a:endParaRPr>
          </a:p>
        </p:txBody>
      </p:sp>
      <p:sp>
        <p:nvSpPr>
          <p:cNvPr id="6" name="직사각형 11"/>
          <p:cNvSpPr/>
          <p:nvPr/>
        </p:nvSpPr>
        <p:spPr>
          <a:xfrm>
            <a:off x="2036196" y="5150875"/>
            <a:ext cx="4608512" cy="11573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defTabSz="179999" latinLnBrk="0">
              <a:defRPr/>
            </a:pPr>
            <a:r>
              <a:rPr lang="en-US" altLang="ko-KR" sz="1400" kern="0">
                <a:solidFill>
                  <a:srgbClr val="000000"/>
                </a:solidFill>
                <a:latin typeface="+mj-ea"/>
                <a:ea typeface="+mj-ea"/>
                <a:cs typeface="+mn-cs"/>
              </a:rPr>
              <a:t>&lt;video id="video" width="300" height="200“</a:t>
            </a:r>
            <a:endParaRPr lang="en-US" altLang="ko-KR" sz="1400" kern="0">
              <a:solidFill>
                <a:srgbClr val="000000"/>
              </a:solidFill>
              <a:latin typeface="+mj-ea"/>
              <a:ea typeface="+mj-ea"/>
              <a:cs typeface="+mn-cs"/>
            </a:endParaRPr>
          </a:p>
          <a:p>
            <a:pPr defTabSz="179999" latinLnBrk="0">
              <a:defRPr/>
            </a:pPr>
            <a:r>
              <a:rPr lang="en-US" altLang="ko-KR" sz="1400" kern="0">
                <a:solidFill>
                  <a:srgbClr val="000000"/>
                </a:solidFill>
                <a:latin typeface="+mj-ea"/>
                <a:ea typeface="+mj-ea"/>
                <a:cs typeface="+mn-cs"/>
              </a:rPr>
              <a:t>	controls&gt;</a:t>
            </a:r>
            <a:endParaRPr lang="en-US" altLang="ko-KR" sz="1400" kern="0">
              <a:solidFill>
                <a:srgbClr val="000000"/>
              </a:solidFill>
              <a:latin typeface="+mj-ea"/>
              <a:ea typeface="+mj-ea"/>
              <a:cs typeface="+mn-cs"/>
            </a:endParaRPr>
          </a:p>
          <a:p>
            <a:pPr defTabSz="179999" latinLnBrk="0">
              <a:defRPr/>
            </a:pPr>
            <a:r>
              <a:rPr lang="en-US" altLang="ko-KR" sz="1400" kern="0">
                <a:solidFill>
                  <a:srgbClr val="000000"/>
                </a:solidFill>
                <a:latin typeface="+mj-ea"/>
                <a:ea typeface="+mj-ea"/>
                <a:cs typeface="+mn-cs"/>
              </a:rPr>
              <a:t>	&lt;source src="media/bear.mp4" type="video/mp4"&gt;</a:t>
            </a:r>
            <a:endParaRPr lang="en-US" altLang="ko-KR" sz="1400" kern="0">
              <a:solidFill>
                <a:srgbClr val="000000"/>
              </a:solidFill>
              <a:latin typeface="+mj-ea"/>
              <a:ea typeface="+mj-ea"/>
              <a:cs typeface="+mn-cs"/>
            </a:endParaRPr>
          </a:p>
          <a:p>
            <a:pPr defTabSz="179999" latinLnBrk="0">
              <a:defRPr/>
            </a:pPr>
            <a:r>
              <a:rPr lang="en-US" altLang="ko-KR" sz="1400" kern="0">
                <a:solidFill>
                  <a:srgbClr val="000000"/>
                </a:solidFill>
                <a:latin typeface="+mj-ea"/>
                <a:ea typeface="+mj-ea"/>
                <a:cs typeface="+mn-cs"/>
              </a:rPr>
              <a:t>		</a:t>
            </a:r>
            <a:r>
              <a:rPr lang="ko-KR" altLang="en-US" sz="1400" kern="0">
                <a:solidFill>
                  <a:srgbClr val="000000"/>
                </a:solidFill>
                <a:latin typeface="+mj-ea"/>
                <a:ea typeface="+mj-ea"/>
                <a:cs typeface="+mn-cs"/>
              </a:rPr>
              <a:t>웹 브라우저가 </a:t>
            </a:r>
            <a:r>
              <a:rPr lang="en-US" altLang="ko-KR" sz="1400" kern="0">
                <a:solidFill>
                  <a:srgbClr val="000000"/>
                </a:solidFill>
                <a:latin typeface="+mj-ea"/>
                <a:ea typeface="+mj-ea"/>
                <a:cs typeface="+mn-cs"/>
              </a:rPr>
              <a:t>video </a:t>
            </a:r>
            <a:r>
              <a:rPr lang="ko-KR" altLang="en-US" sz="1400" kern="0">
                <a:solidFill>
                  <a:srgbClr val="000000"/>
                </a:solidFill>
                <a:latin typeface="+mj-ea"/>
                <a:ea typeface="+mj-ea"/>
                <a:cs typeface="+mn-cs"/>
              </a:rPr>
              <a:t>태그를 지원하지 않습니다</a:t>
            </a:r>
            <a:r>
              <a:rPr lang="en-US" altLang="ko-KR" sz="1400" kern="0">
                <a:solidFill>
                  <a:srgbClr val="000000"/>
                </a:solidFill>
                <a:latin typeface="+mj-ea"/>
                <a:ea typeface="+mj-ea"/>
                <a:cs typeface="+mn-cs"/>
              </a:rPr>
              <a:t>.</a:t>
            </a:r>
            <a:endParaRPr lang="en-US" altLang="ko-KR" sz="1400" kern="0">
              <a:solidFill>
                <a:srgbClr val="000000"/>
              </a:solidFill>
              <a:latin typeface="+mj-ea"/>
              <a:ea typeface="+mj-ea"/>
              <a:cs typeface="+mn-cs"/>
            </a:endParaRPr>
          </a:p>
          <a:p>
            <a:pPr defTabSz="179999" latinLnBrk="0">
              <a:defRPr/>
            </a:pPr>
            <a:r>
              <a:rPr lang="en-US" altLang="ko-KR" sz="1400" kern="0">
                <a:solidFill>
                  <a:srgbClr val="000000"/>
                </a:solidFill>
                <a:latin typeface="+mj-ea"/>
                <a:ea typeface="+mj-ea"/>
                <a:cs typeface="+mn-cs"/>
              </a:rPr>
              <a:t>&lt;/video&gt;</a:t>
            </a:r>
            <a:endParaRPr lang="en-US" altLang="ko-KR" sz="1400" kern="0">
              <a:solidFill>
                <a:srgbClr val="000000"/>
              </a:solidFill>
              <a:latin typeface="+mj-ea"/>
              <a:ea typeface="+mj-ea"/>
              <a:cs typeface="+mn-cs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916883" y="3788248"/>
            <a:ext cx="2576323" cy="51635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977880" y="4497188"/>
            <a:ext cx="2454327" cy="18325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>
            <a:spLocks noGrp="1"/>
          </p:cNvSpPr>
          <p:nvPr>
            <p:ph idx="1" hasCustomPrompt="1"/>
          </p:nvPr>
        </p:nvSpPr>
        <p:spPr/>
        <p:txBody>
          <a:bodyPr>
            <a:normAutofit lnSpcReduction="10000"/>
          </a:bodyPr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08FFF47-F7C8-4417-B66B-1876CACD7C6F}" type="slidenum">
              <a:rPr lang="en-US" altLang="en-US"/>
              <a:pPr lvl="0">
                <a:defRPr/>
              </a:pPr>
              <a:t>4</a:t>
            </a:fld>
            <a:endParaRPr lang="en-US" altLang="en-US"/>
          </a:p>
        </p:txBody>
      </p:sp>
      <p:sp>
        <p:nvSpPr>
          <p:cNvPr id="4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54460" y="666750"/>
            <a:ext cx="10794130" cy="381000"/>
          </a:xfrm>
        </p:spPr>
        <p:txBody>
          <a:bodyPr/>
          <a:lstStyle/>
          <a:p>
            <a:pPr>
              <a:defRPr/>
            </a:pPr>
            <a:r>
              <a:rPr lang="ko-KR" altLang="en-US"/>
              <a:t>예제 </a:t>
            </a:r>
            <a:r>
              <a:rPr lang="en-US" altLang="ko-KR"/>
              <a:t>13-1 </a:t>
            </a:r>
            <a:r>
              <a:rPr lang="ko-KR" altLang="en-US"/>
              <a:t>오디오</a:t>
            </a:r>
            <a:r>
              <a:rPr lang="en-US" altLang="ko-KR"/>
              <a:t>/</a:t>
            </a:r>
            <a:r>
              <a:rPr lang="ko-KR" altLang="en-US"/>
              <a:t>비디오를 가진 웹 페이지</a:t>
            </a:r>
            <a:endParaRPr lang="ko-KR" altLang="en-US"/>
          </a:p>
        </p:txBody>
      </p:sp>
      <p:sp>
        <p:nvSpPr>
          <p:cNvPr id="29" name="직사각형 5"/>
          <p:cNvSpPr/>
          <p:nvPr/>
        </p:nvSpPr>
        <p:spPr>
          <a:xfrm>
            <a:off x="1736986" y="1835241"/>
            <a:ext cx="4519970" cy="374450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79999">
              <a:defRPr/>
            </a:pPr>
            <a:r>
              <a:rPr lang="en-US" altLang="ko-KR" sz="1200"/>
              <a:t>&lt;!DOCTYPE html&gt;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&lt;html&gt;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&lt;head&gt;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&lt;meta charset="utf-8"&gt;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&lt;title&gt;</a:t>
            </a:r>
            <a:r>
              <a:rPr lang="ko-KR" altLang="en-US" sz="1200"/>
              <a:t>오디오와 비디오 내장 페이지</a:t>
            </a:r>
            <a:r>
              <a:rPr lang="en-US" altLang="ko-KR" sz="1200"/>
              <a:t>&lt;/title&gt;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&lt;/head&gt;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&lt;body&gt;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&lt;h3&gt;</a:t>
            </a:r>
            <a:r>
              <a:rPr lang="ko-KR" altLang="en-US" sz="1200"/>
              <a:t>오디오와 비디오 내장하기</a:t>
            </a:r>
            <a:r>
              <a:rPr lang="en-US" altLang="ko-KR" sz="1200"/>
              <a:t>&lt;/h3&gt;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&lt;hr&gt;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 b="1"/>
              <a:t>&lt;audio</a:t>
            </a:r>
            <a:r>
              <a:rPr lang="en-US" altLang="ko-KR" sz="1200"/>
              <a:t> id="audio" src="media/EmbraceableYou.mp3"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			loop controls&gt;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	</a:t>
            </a:r>
            <a:r>
              <a:rPr lang="ko-KR" altLang="en-US" sz="1200"/>
              <a:t>웹 브라우저가 </a:t>
            </a:r>
            <a:r>
              <a:rPr lang="en-US" altLang="ko-KR" sz="1200"/>
              <a:t>audio </a:t>
            </a:r>
            <a:r>
              <a:rPr lang="ko-KR" altLang="en-US" sz="1200"/>
              <a:t>태그를 지원하지 않습니다</a:t>
            </a:r>
            <a:r>
              <a:rPr lang="en-US" altLang="ko-KR" sz="1200"/>
              <a:t>.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 b="1"/>
              <a:t>&lt;/audio&gt;</a:t>
            </a:r>
            <a:endParaRPr lang="en-US" altLang="ko-KR" sz="1200" b="1"/>
          </a:p>
          <a:p>
            <a:pPr defTabSz="179999">
              <a:defRPr/>
            </a:pPr>
            <a:r>
              <a:rPr lang="en-US" altLang="ko-KR" sz="1200"/>
              <a:t>&lt;hr&gt;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 b="1"/>
              <a:t>&lt;video </a:t>
            </a:r>
            <a:r>
              <a:rPr lang="en-US" altLang="ko-KR" sz="1200"/>
              <a:t>id="video" </a:t>
            </a:r>
            <a:r>
              <a:rPr lang="en-US" altLang="ko-KR" sz="1200" b="1"/>
              <a:t>width="300" height="200" </a:t>
            </a:r>
            <a:r>
              <a:rPr lang="en-US" altLang="ko-KR" sz="1200"/>
              <a:t>controls&gt;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	&lt;source </a:t>
            </a:r>
            <a:r>
              <a:rPr lang="en-US" altLang="ko-KR" sz="1200" b="1"/>
              <a:t>src="media/bear.mp4"</a:t>
            </a:r>
            <a:r>
              <a:rPr lang="en-US" altLang="ko-KR" sz="1200"/>
              <a:t> type="video/mp4"&gt;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	</a:t>
            </a:r>
            <a:r>
              <a:rPr lang="ko-KR" altLang="en-US" sz="1200"/>
              <a:t>웹 브라우저가 </a:t>
            </a:r>
            <a:r>
              <a:rPr lang="en-US" altLang="ko-KR" sz="1200"/>
              <a:t>video </a:t>
            </a:r>
            <a:r>
              <a:rPr lang="ko-KR" altLang="en-US" sz="1200"/>
              <a:t>태그를 지원하지 않습니다</a:t>
            </a:r>
            <a:r>
              <a:rPr lang="en-US" altLang="ko-KR" sz="1200"/>
              <a:t>.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 b="1"/>
              <a:t>&lt;/video&gt;</a:t>
            </a:r>
            <a:endParaRPr lang="en-US" altLang="ko-KR" sz="1200" b="1"/>
          </a:p>
          <a:p>
            <a:pPr defTabSz="179999">
              <a:defRPr/>
            </a:pPr>
            <a:r>
              <a:rPr lang="en-US" altLang="ko-KR" sz="1200"/>
              <a:t>&lt;/body&gt;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&lt;/html&gt;</a:t>
            </a:r>
            <a:endParaRPr lang="ko-KR" altLang="en-US" sz="1200"/>
          </a:p>
        </p:txBody>
      </p:sp>
      <p:grpSp>
        <p:nvGrpSpPr>
          <p:cNvPr id="30" name="그룹 10"/>
          <p:cNvGrpSpPr/>
          <p:nvPr/>
        </p:nvGrpSpPr>
        <p:grpSpPr>
          <a:xfrm rot="0">
            <a:off x="6468286" y="1835239"/>
            <a:ext cx="3618388" cy="4084747"/>
            <a:chOff x="5222709" y="1688701"/>
            <a:chExt cx="3618388" cy="4084747"/>
          </a:xfrm>
        </p:grpSpPr>
        <p:pic>
          <p:nvPicPr>
            <p:cNvPr id="31" name="그림 4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5222709" y="1688701"/>
              <a:ext cx="2837749" cy="3834521"/>
            </a:xfrm>
            <a:prstGeom prst="rect">
              <a:avLst/>
            </a:prstGeom>
            <a:ln w="6350">
              <a:solidFill>
                <a:srgbClr val="0070c0"/>
              </a:solidFill>
            </a:ln>
          </p:spPr>
        </p:pic>
        <p:sp>
          <p:nvSpPr>
            <p:cNvPr id="32" name="왼쪽 중괄호 6"/>
            <p:cNvSpPr/>
            <p:nvPr/>
          </p:nvSpPr>
          <p:spPr>
            <a:xfrm flipH="1">
              <a:off x="7872164" y="3514610"/>
              <a:ext cx="257775" cy="1708800"/>
            </a:xfrm>
            <a:prstGeom prst="leftBrace">
              <a:avLst>
                <a:gd name="adj1" fmla="val 59127"/>
                <a:gd name="adj2" fmla="val 50000"/>
              </a:avLst>
            </a:prstGeom>
            <a:ln w="9525">
              <a:solidFill>
                <a:srgbClr val="92d05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3" name="왼쪽 중괄호 7"/>
            <p:cNvSpPr/>
            <p:nvPr/>
          </p:nvSpPr>
          <p:spPr>
            <a:xfrm rot="16200000">
              <a:off x="6497128" y="4220575"/>
              <a:ext cx="288910" cy="2294579"/>
            </a:xfrm>
            <a:prstGeom prst="leftBrace">
              <a:avLst>
                <a:gd name="adj1" fmla="val 59127"/>
                <a:gd name="adj2" fmla="val 50000"/>
              </a:avLst>
            </a:prstGeom>
            <a:ln w="9525">
              <a:solidFill>
                <a:srgbClr val="92d05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4" name="TextBox 8"/>
            <p:cNvSpPr txBox="1"/>
            <p:nvPr/>
          </p:nvSpPr>
          <p:spPr>
            <a:xfrm>
              <a:off x="6444208" y="5512320"/>
              <a:ext cx="483565" cy="23887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000">
                  <a:solidFill>
                    <a:srgbClr val="c00000"/>
                  </a:solidFill>
                </a:rPr>
                <a:t>300</a:t>
              </a:r>
              <a:endParaRPr lang="ko-KR" altLang="en-US" sz="1000">
                <a:solidFill>
                  <a:srgbClr val="c00000"/>
                </a:solidFill>
              </a:endParaRPr>
            </a:p>
          </p:txBody>
        </p:sp>
        <p:sp>
          <p:nvSpPr>
            <p:cNvPr id="35" name="TextBox 9"/>
            <p:cNvSpPr txBox="1"/>
            <p:nvPr/>
          </p:nvSpPr>
          <p:spPr>
            <a:xfrm>
              <a:off x="8067156" y="4238446"/>
              <a:ext cx="483565" cy="24226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000">
                  <a:solidFill>
                    <a:srgbClr val="c00000"/>
                  </a:solidFill>
                </a:rPr>
                <a:t>200</a:t>
              </a:r>
              <a:endParaRPr lang="ko-KR" altLang="en-US" sz="1000">
                <a:solidFill>
                  <a:srgbClr val="c00000"/>
                </a:solidFill>
              </a:endParaRPr>
            </a:p>
          </p:txBody>
        </p:sp>
        <p:sp>
          <p:nvSpPr>
            <p:cNvPr id="36" name="TextBox 11"/>
            <p:cNvSpPr txBox="1"/>
            <p:nvPr/>
          </p:nvSpPr>
          <p:spPr>
            <a:xfrm>
              <a:off x="7571378" y="2233231"/>
              <a:ext cx="840044" cy="262404"/>
            </a:xfrm>
            <a:prstGeom prst="wedgeRoundRectCallout">
              <a:avLst>
                <a:gd name="adj1" fmla="val -50265"/>
                <a:gd name="adj2" fmla="val 119900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rgbClr val="ff0000"/>
              </a:solidFill>
            </a:ln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000"/>
                <a:t>&lt;audio&gt;</a:t>
              </a:r>
              <a:endParaRPr lang="ko-KR" altLang="en-US" sz="1000"/>
            </a:p>
          </p:txBody>
        </p:sp>
        <p:sp>
          <p:nvSpPr>
            <p:cNvPr id="37" name="TextBox 12"/>
            <p:cNvSpPr txBox="1"/>
            <p:nvPr/>
          </p:nvSpPr>
          <p:spPr>
            <a:xfrm>
              <a:off x="8001051" y="3034977"/>
              <a:ext cx="840044" cy="268608"/>
            </a:xfrm>
            <a:prstGeom prst="wedgeRoundRectCallout">
              <a:avLst>
                <a:gd name="adj1" fmla="val -70370"/>
                <a:gd name="adj2" fmla="val 108586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rgbClr val="ff0000"/>
              </a:solidFill>
            </a:ln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000"/>
                <a:t>&lt;video&gt;</a:t>
              </a:r>
              <a:endParaRPr lang="ko-KR" altLang="en-US" sz="1000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>
            <a:spLocks noGrp="1"/>
          </p:cNvSpPr>
          <p:nvPr>
            <p:ph idx="1" hasCustomPrompt="1"/>
          </p:nvPr>
        </p:nvSpPr>
        <p:spPr/>
        <p:txBody>
          <a:bodyPr>
            <a:normAutofit lnSpcReduction="10000"/>
          </a:bodyPr>
          <a:lstStyle/>
          <a:p>
            <a:pPr lvl="0">
              <a:defRPr/>
            </a:pPr>
            <a:r>
              <a:rPr lang="en-US" altLang="ko-KR"/>
              <a:t>&lt;audio&gt; </a:t>
            </a:r>
            <a:r>
              <a:rPr lang="ko-KR" altLang="en-US"/>
              <a:t>태그에 로드된 오디오 제어</a:t>
            </a:r>
            <a:endParaRPr lang="ko-KR" altLang="en-US"/>
          </a:p>
          <a:p>
            <a:pPr marL="457200" lvl="1" indent="0">
              <a:buNone/>
              <a:defRPr/>
            </a:pPr>
            <a:endParaRPr lang="en-US" altLang="ko-KR"/>
          </a:p>
          <a:p>
            <a:pPr lvl="1">
              <a:defRPr/>
            </a:pPr>
            <a:r>
              <a:rPr lang="ko-KR" altLang="en-US"/>
              <a:t>오디오 </a:t>
            </a:r>
            <a:r>
              <a:rPr lang="en-US" altLang="ko-KR"/>
              <a:t>DOM </a:t>
            </a:r>
            <a:r>
              <a:rPr lang="ko-KR" altLang="en-US"/>
              <a:t>객체 알아내기</a:t>
            </a:r>
            <a:endParaRPr lang="ko-KR" altLang="en-US"/>
          </a:p>
          <a:p>
            <a:pPr marL="457200" lvl="1" indent="0">
              <a:buNone/>
              <a:defRPr/>
            </a:pPr>
            <a:endParaRPr lang="en-US" altLang="ko-KR"/>
          </a:p>
          <a:p>
            <a:pPr lvl="1">
              <a:defRPr/>
            </a:pPr>
            <a:r>
              <a:rPr lang="ko-KR" altLang="en-US"/>
              <a:t>오디오 재생 및 일시 중지</a:t>
            </a:r>
            <a:endParaRPr lang="ko-KR" altLang="en-US"/>
          </a:p>
          <a:p>
            <a:pPr lvl="2">
              <a:defRPr/>
            </a:pPr>
            <a:endParaRPr lang="en-US" altLang="ko-KR"/>
          </a:p>
          <a:p>
            <a:pPr lvl="1">
              <a:defRPr/>
            </a:pPr>
            <a:r>
              <a:rPr lang="ko-KR" altLang="en-US"/>
              <a:t>오디오 처음부터 재생</a:t>
            </a:r>
            <a:endParaRPr lang="ko-KR" altLang="en-US"/>
          </a:p>
          <a:p>
            <a:pPr marL="914400" lvl="2" indent="0">
              <a:buNone/>
              <a:defRPr/>
            </a:pPr>
            <a:endParaRPr lang="en-US" altLang="ko-KR"/>
          </a:p>
          <a:p>
            <a:pPr lvl="1">
              <a:defRPr/>
            </a:pPr>
            <a:r>
              <a:rPr lang="ko-KR" altLang="en-US"/>
              <a:t>오디오 음량 제어와 음소거</a:t>
            </a:r>
            <a:endParaRPr lang="ko-KR" altLang="en-US"/>
          </a:p>
          <a:p>
            <a:pPr lvl="2">
              <a:defRPr/>
            </a:pPr>
            <a:endParaRPr lang="ko-KR" altLang="en-US"/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endParaRPr lang="ko-KR" altLang="en-US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08FFF47-F7C8-4417-B66B-1876CACD7C6F}" type="slidenum">
              <a:rPr lang="en-US" altLang="en-US"/>
              <a:pPr lvl="0">
                <a:defRPr/>
              </a:pPr>
              <a:t>5</a:t>
            </a:fld>
            <a:endParaRPr lang="en-US" altLang="en-US"/>
          </a:p>
        </p:txBody>
      </p:sp>
      <p:sp>
        <p:nvSpPr>
          <p:cNvPr id="4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54460" y="666750"/>
            <a:ext cx="10794130" cy="381000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자바스크립트로 오디오 제어</a:t>
            </a:r>
            <a:endParaRPr lang="ko-KR" altLang="en-US"/>
          </a:p>
        </p:txBody>
      </p:sp>
      <p:sp>
        <p:nvSpPr>
          <p:cNvPr id="11" name="직사각형 5"/>
          <p:cNvSpPr/>
          <p:nvPr/>
        </p:nvSpPr>
        <p:spPr>
          <a:xfrm>
            <a:off x="859073" y="1884289"/>
            <a:ext cx="7560840" cy="2950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defTabSz="179999" latinLnBrk="0">
              <a:defRPr/>
            </a:pPr>
            <a:r>
              <a:rPr lang="en-US" altLang="ko-KR" sz="1400" kern="0">
                <a:solidFill>
                  <a:srgbClr val="000000"/>
                </a:solidFill>
                <a:latin typeface="+mj-ea"/>
                <a:ea typeface="+mj-ea"/>
                <a:cs typeface="+mn-cs"/>
              </a:rPr>
              <a:t>&lt;audio id="audio" src="media/EmbraceableYou.mp3" loop controls&gt;...&lt;/audio&gt;</a:t>
            </a:r>
            <a:endParaRPr lang="en-US" altLang="ko-KR" sz="1400" kern="0">
              <a:solidFill>
                <a:srgbClr val="000000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12" name="직사각형 6"/>
          <p:cNvSpPr/>
          <p:nvPr/>
        </p:nvSpPr>
        <p:spPr>
          <a:xfrm>
            <a:off x="5950211" y="2485768"/>
            <a:ext cx="4572001" cy="29687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defTabSz="179999" latinLnBrk="0">
              <a:defRPr/>
            </a:pPr>
            <a:r>
              <a:rPr lang="en-US" altLang="ko-KR" sz="1400" kern="0">
                <a:solidFill>
                  <a:srgbClr val="000000"/>
                </a:solidFill>
                <a:latin typeface="+mj-ea"/>
                <a:ea typeface="+mj-ea"/>
                <a:cs typeface="+mn-cs"/>
              </a:rPr>
              <a:t>let audio = document.getElementById("audio");</a:t>
            </a:r>
            <a:endParaRPr lang="en-US" altLang="ko-KR" sz="1400" kern="0">
              <a:solidFill>
                <a:srgbClr val="000000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13" name="직사각형 7"/>
          <p:cNvSpPr/>
          <p:nvPr/>
        </p:nvSpPr>
        <p:spPr>
          <a:xfrm>
            <a:off x="5927394" y="3429000"/>
            <a:ext cx="4572000" cy="5186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defTabSz="179999" latinLnBrk="0">
              <a:defRPr/>
            </a:pPr>
            <a:r>
              <a:rPr lang="en-US" altLang="ko-KR" sz="1400" kern="0">
                <a:solidFill>
                  <a:srgbClr val="000000"/>
                </a:solidFill>
                <a:latin typeface="+mj-ea"/>
                <a:ea typeface="+mj-ea"/>
                <a:cs typeface="+mn-cs"/>
              </a:rPr>
              <a:t>audio.play(); // </a:t>
            </a:r>
            <a:r>
              <a:rPr lang="ko-KR" altLang="en-US" sz="1400" kern="0">
                <a:solidFill>
                  <a:srgbClr val="000000"/>
                </a:solidFill>
                <a:latin typeface="+mj-ea"/>
                <a:ea typeface="+mj-ea"/>
                <a:cs typeface="+mn-cs"/>
              </a:rPr>
              <a:t>재생</a:t>
            </a:r>
            <a:r>
              <a:rPr lang="en-US" altLang="ko-KR" sz="1400" kern="0">
                <a:solidFill>
                  <a:srgbClr val="000000"/>
                </a:solidFill>
                <a:latin typeface="+mj-ea"/>
                <a:ea typeface="+mj-ea"/>
                <a:cs typeface="+mn-cs"/>
              </a:rPr>
              <a:t>. </a:t>
            </a:r>
            <a:r>
              <a:rPr lang="ko-KR" altLang="en-US" sz="1400" kern="0">
                <a:solidFill>
                  <a:srgbClr val="000000"/>
                </a:solidFill>
                <a:latin typeface="+mj-ea"/>
                <a:ea typeface="+mj-ea"/>
                <a:cs typeface="+mn-cs"/>
              </a:rPr>
              <a:t>중지된 이후부터 재생</a:t>
            </a:r>
            <a:endParaRPr lang="ko-KR" altLang="en-US" sz="1400" kern="0">
              <a:solidFill>
                <a:srgbClr val="000000"/>
              </a:solidFill>
              <a:latin typeface="+mj-ea"/>
              <a:ea typeface="+mj-ea"/>
              <a:cs typeface="+mn-cs"/>
            </a:endParaRPr>
          </a:p>
          <a:p>
            <a:pPr defTabSz="179999" latinLnBrk="0">
              <a:defRPr/>
            </a:pPr>
            <a:r>
              <a:rPr lang="en-US" altLang="ko-KR" sz="1400" kern="0">
                <a:solidFill>
                  <a:srgbClr val="000000"/>
                </a:solidFill>
                <a:latin typeface="+mj-ea"/>
                <a:ea typeface="+mj-ea"/>
                <a:cs typeface="+mn-cs"/>
              </a:rPr>
              <a:t>audio.pause(); // </a:t>
            </a:r>
            <a:r>
              <a:rPr lang="ko-KR" altLang="en-US" sz="1400" kern="0">
                <a:solidFill>
                  <a:srgbClr val="000000"/>
                </a:solidFill>
                <a:latin typeface="+mj-ea"/>
                <a:ea typeface="+mj-ea"/>
                <a:cs typeface="+mn-cs"/>
              </a:rPr>
              <a:t>일시 중지</a:t>
            </a:r>
            <a:endParaRPr lang="ko-KR" altLang="en-US" sz="1400" kern="0">
              <a:solidFill>
                <a:srgbClr val="000000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14" name="직사각형 8"/>
          <p:cNvSpPr/>
          <p:nvPr/>
        </p:nvSpPr>
        <p:spPr>
          <a:xfrm>
            <a:off x="5917869" y="4294940"/>
            <a:ext cx="4572001" cy="51746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defTabSz="179999" latinLnBrk="0">
              <a:defRPr/>
            </a:pPr>
            <a:r>
              <a:rPr lang="en-US" altLang="ko-KR" sz="1400" kern="0">
                <a:solidFill>
                  <a:srgbClr val="000000"/>
                </a:solidFill>
                <a:latin typeface="+mj-ea"/>
                <a:ea typeface="+mj-ea"/>
                <a:cs typeface="+mn-cs"/>
              </a:rPr>
              <a:t>audio.load(); // src</a:t>
            </a:r>
            <a:r>
              <a:rPr lang="ko-KR" altLang="en-US" sz="1400" kern="0">
                <a:solidFill>
                  <a:srgbClr val="000000"/>
                </a:solidFill>
                <a:latin typeface="+mj-ea"/>
                <a:ea typeface="+mj-ea"/>
                <a:cs typeface="+mn-cs"/>
              </a:rPr>
              <a:t>에 지정된 오디오 데이터 로드</a:t>
            </a:r>
            <a:endParaRPr lang="ko-KR" altLang="en-US" sz="1400" kern="0">
              <a:solidFill>
                <a:srgbClr val="000000"/>
              </a:solidFill>
              <a:latin typeface="+mj-ea"/>
              <a:ea typeface="+mj-ea"/>
              <a:cs typeface="+mn-cs"/>
            </a:endParaRPr>
          </a:p>
          <a:p>
            <a:pPr defTabSz="179999" latinLnBrk="0">
              <a:defRPr/>
            </a:pPr>
            <a:r>
              <a:rPr lang="en-US" altLang="ko-KR" sz="1400" kern="0">
                <a:solidFill>
                  <a:srgbClr val="000000"/>
                </a:solidFill>
                <a:latin typeface="+mj-ea"/>
                <a:ea typeface="+mj-ea"/>
                <a:cs typeface="+mn-cs"/>
              </a:rPr>
              <a:t>audio.play(); // </a:t>
            </a:r>
            <a:r>
              <a:rPr lang="ko-KR" altLang="en-US" sz="1400" kern="0">
                <a:solidFill>
                  <a:srgbClr val="000000"/>
                </a:solidFill>
                <a:latin typeface="+mj-ea"/>
                <a:ea typeface="+mj-ea"/>
                <a:cs typeface="+mn-cs"/>
              </a:rPr>
              <a:t>처음부터 재생</a:t>
            </a:r>
            <a:endParaRPr lang="ko-KR" altLang="en-US" sz="1400" kern="0">
              <a:solidFill>
                <a:srgbClr val="000000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15" name="직사각형 10"/>
          <p:cNvSpPr/>
          <p:nvPr/>
        </p:nvSpPr>
        <p:spPr>
          <a:xfrm>
            <a:off x="5908344" y="5222574"/>
            <a:ext cx="4608512" cy="5190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defTabSz="179999" latinLnBrk="0">
              <a:defRPr/>
            </a:pPr>
            <a:r>
              <a:rPr lang="en-US" altLang="ko-KR" sz="1400" kern="0">
                <a:solidFill>
                  <a:srgbClr val="000000"/>
                </a:solidFill>
                <a:latin typeface="+mj-ea"/>
                <a:ea typeface="+mj-ea"/>
                <a:cs typeface="+mn-cs"/>
              </a:rPr>
              <a:t>audio.volume += 0.1; // 0.1 </a:t>
            </a:r>
            <a:r>
              <a:rPr lang="ko-KR" altLang="en-US" sz="1400" kern="0">
                <a:solidFill>
                  <a:srgbClr val="000000"/>
                </a:solidFill>
                <a:latin typeface="+mj-ea"/>
                <a:ea typeface="+mj-ea"/>
                <a:cs typeface="+mn-cs"/>
              </a:rPr>
              <a:t>만큼 음량 증가</a:t>
            </a:r>
            <a:endParaRPr lang="ko-KR" altLang="en-US" sz="1400" kern="0">
              <a:solidFill>
                <a:srgbClr val="000000"/>
              </a:solidFill>
              <a:latin typeface="+mj-ea"/>
              <a:ea typeface="+mj-ea"/>
              <a:cs typeface="+mn-cs"/>
            </a:endParaRPr>
          </a:p>
          <a:p>
            <a:pPr defTabSz="179999" latinLnBrk="0">
              <a:defRPr/>
            </a:pPr>
            <a:r>
              <a:rPr lang="en-US" altLang="ko-KR" sz="1400" kern="0">
                <a:solidFill>
                  <a:srgbClr val="000000"/>
                </a:solidFill>
                <a:latin typeface="+mj-ea"/>
                <a:ea typeface="+mj-ea"/>
                <a:cs typeface="+mn-cs"/>
              </a:rPr>
              <a:t>audio.muted = true; // </a:t>
            </a:r>
            <a:r>
              <a:rPr lang="ko-KR" altLang="en-US" sz="1400" kern="0">
                <a:solidFill>
                  <a:srgbClr val="000000"/>
                </a:solidFill>
                <a:latin typeface="+mj-ea"/>
                <a:ea typeface="+mj-ea"/>
                <a:cs typeface="+mn-cs"/>
              </a:rPr>
              <a:t>음소거</a:t>
            </a:r>
            <a:r>
              <a:rPr lang="en-US" altLang="ko-KR" sz="1400" kern="0">
                <a:solidFill>
                  <a:srgbClr val="000000"/>
                </a:solidFill>
                <a:latin typeface="+mj-ea"/>
                <a:ea typeface="+mj-ea"/>
                <a:cs typeface="+mn-cs"/>
              </a:rPr>
              <a:t>. </a:t>
            </a:r>
            <a:r>
              <a:rPr lang="ko-KR" altLang="en-US" sz="1400" kern="0">
                <a:solidFill>
                  <a:srgbClr val="000000"/>
                </a:solidFill>
                <a:latin typeface="+mj-ea"/>
                <a:ea typeface="+mj-ea"/>
                <a:cs typeface="+mn-cs"/>
              </a:rPr>
              <a:t>음량</a:t>
            </a:r>
            <a:r>
              <a:rPr lang="en-US" altLang="ko-KR" sz="1400" kern="0">
                <a:solidFill>
                  <a:srgbClr val="000000"/>
                </a:solidFill>
                <a:latin typeface="+mj-ea"/>
                <a:ea typeface="+mj-ea"/>
                <a:cs typeface="+mn-cs"/>
              </a:rPr>
              <a:t>(volume) </a:t>
            </a:r>
            <a:r>
              <a:rPr lang="ko-KR" altLang="en-US" sz="1400" kern="0">
                <a:solidFill>
                  <a:srgbClr val="000000"/>
                </a:solidFill>
                <a:latin typeface="+mj-ea"/>
                <a:ea typeface="+mj-ea"/>
                <a:cs typeface="+mn-cs"/>
              </a:rPr>
              <a:t>변경 없음</a:t>
            </a:r>
            <a:endParaRPr lang="ko-KR" altLang="en-US" sz="1400" kern="0">
              <a:solidFill>
                <a:srgbClr val="000000"/>
              </a:solidFill>
              <a:latin typeface="+mj-ea"/>
              <a:ea typeface="+mj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08FFF47-F7C8-4417-B66B-1876CACD7C6F}" type="slidenum">
              <a:rPr lang="en-US" altLang="en-US"/>
              <a:pPr lvl="0">
                <a:defRPr/>
              </a:pPr>
              <a:t>6</a:t>
            </a:fld>
            <a:endParaRPr lang="en-US" altLang="en-US"/>
          </a:p>
        </p:txBody>
      </p:sp>
      <p:sp>
        <p:nvSpPr>
          <p:cNvPr id="4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54460" y="666750"/>
            <a:ext cx="10794130" cy="381000"/>
          </a:xfrm>
        </p:spPr>
        <p:txBody>
          <a:bodyPr/>
          <a:lstStyle/>
          <a:p>
            <a:pPr>
              <a:defRPr/>
            </a:pPr>
            <a:r>
              <a:rPr lang="ko-KR" altLang="en-US"/>
              <a:t>예제 </a:t>
            </a:r>
            <a:r>
              <a:rPr lang="en-US" altLang="ko-KR"/>
              <a:t>13-2 </a:t>
            </a:r>
            <a:r>
              <a:rPr lang="ko-KR" altLang="en-US"/>
              <a:t>자바스크립트로 오디오제어기 만들기</a:t>
            </a:r>
            <a:endParaRPr lang="ko-KR" altLang="en-US"/>
          </a:p>
        </p:txBody>
      </p:sp>
      <p:sp>
        <p:nvSpPr>
          <p:cNvPr id="5" name="직사각형 3"/>
          <p:cNvSpPr/>
          <p:nvPr/>
        </p:nvSpPr>
        <p:spPr>
          <a:xfrm>
            <a:off x="1162944" y="1412775"/>
            <a:ext cx="4933056" cy="283347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79999">
              <a:defRPr/>
            </a:pPr>
            <a:r>
              <a:rPr lang="en-US" altLang="ko-KR" sz="1000"/>
              <a:t>&lt;!DOCTYPE html&gt;</a:t>
            </a:r>
            <a:endParaRPr lang="en-US" altLang="ko-KR" sz="1000"/>
          </a:p>
          <a:p>
            <a:pPr defTabSz="179999">
              <a:defRPr/>
            </a:pPr>
            <a:r>
              <a:rPr lang="en-US" altLang="ko-KR" sz="1000"/>
              <a:t>&lt;html&gt;</a:t>
            </a:r>
            <a:endParaRPr lang="en-US" altLang="ko-KR" sz="1000"/>
          </a:p>
          <a:p>
            <a:pPr defTabSz="179999">
              <a:defRPr/>
            </a:pPr>
            <a:r>
              <a:rPr lang="en-US" altLang="ko-KR" sz="1000"/>
              <a:t>&lt;head&gt;</a:t>
            </a:r>
            <a:endParaRPr lang="en-US" altLang="ko-KR" sz="1000"/>
          </a:p>
          <a:p>
            <a:pPr defTabSz="179999">
              <a:defRPr/>
            </a:pPr>
            <a:r>
              <a:rPr lang="en-US" altLang="ko-KR" sz="1000"/>
              <a:t>&lt;meta charset="utf-8"&gt;</a:t>
            </a:r>
            <a:endParaRPr lang="en-US" altLang="ko-KR" sz="1000"/>
          </a:p>
          <a:p>
            <a:pPr defTabSz="179999">
              <a:defRPr/>
            </a:pPr>
            <a:r>
              <a:rPr lang="en-US" altLang="ko-KR" sz="1000"/>
              <a:t>&lt;title&gt;</a:t>
            </a:r>
            <a:r>
              <a:rPr lang="ko-KR" altLang="en-US" sz="1000"/>
              <a:t>자바스크립트로 오디오 제어</a:t>
            </a:r>
            <a:r>
              <a:rPr lang="en-US" altLang="ko-KR" sz="1000"/>
              <a:t>&lt;/title&gt;</a:t>
            </a:r>
            <a:endParaRPr lang="en-US" altLang="ko-KR" sz="1000"/>
          </a:p>
          <a:p>
            <a:pPr defTabSz="179999">
              <a:defRPr/>
            </a:pPr>
            <a:r>
              <a:rPr lang="en-US" altLang="ko-KR" sz="1000"/>
              <a:t>&lt;/head&gt;</a:t>
            </a:r>
            <a:endParaRPr lang="en-US" altLang="ko-KR" sz="1000"/>
          </a:p>
          <a:p>
            <a:pPr defTabSz="179999">
              <a:defRPr/>
            </a:pPr>
            <a:r>
              <a:rPr lang="en-US" altLang="ko-KR" sz="1000"/>
              <a:t>&lt;body&gt;</a:t>
            </a:r>
            <a:endParaRPr lang="en-US" altLang="ko-KR" sz="1000"/>
          </a:p>
          <a:p>
            <a:pPr defTabSz="179999">
              <a:defRPr/>
            </a:pPr>
            <a:r>
              <a:rPr lang="en-US" altLang="ko-KR" sz="1000"/>
              <a:t>&lt;h3&gt;</a:t>
            </a:r>
            <a:r>
              <a:rPr lang="ko-KR" altLang="en-US" sz="1000"/>
              <a:t>자바스크립트로 오디오 제어</a:t>
            </a:r>
            <a:r>
              <a:rPr lang="en-US" altLang="ko-KR" sz="1000"/>
              <a:t>&lt;/h3&gt;</a:t>
            </a:r>
            <a:endParaRPr lang="en-US" altLang="ko-KR" sz="1000"/>
          </a:p>
          <a:p>
            <a:pPr defTabSz="179999">
              <a:defRPr/>
            </a:pPr>
            <a:r>
              <a:rPr lang="en-US" altLang="ko-KR" sz="1000"/>
              <a:t>&lt;hr&gt;</a:t>
            </a:r>
            <a:endParaRPr lang="en-US" altLang="ko-KR" sz="1000"/>
          </a:p>
          <a:p>
            <a:pPr defTabSz="179999">
              <a:defRPr/>
            </a:pPr>
            <a:r>
              <a:rPr lang="en-US" altLang="ko-KR" sz="1000"/>
              <a:t>&lt;audio id="audio" src="media/EmbraceableYou.mp3"&gt;&lt;/audio&gt;</a:t>
            </a:r>
            <a:endParaRPr lang="en-US" altLang="ko-KR" sz="1000"/>
          </a:p>
          <a:p>
            <a:pPr defTabSz="179999">
              <a:defRPr/>
            </a:pPr>
            <a:r>
              <a:rPr lang="en-US" altLang="ko-KR" sz="1000"/>
              <a:t>&lt;div id="msg"&gt;</a:t>
            </a:r>
            <a:r>
              <a:rPr lang="ko-KR" altLang="en-US" sz="1000"/>
              <a:t>이곳에 오디오 제어 메시지 출력</a:t>
            </a:r>
            <a:r>
              <a:rPr lang="en-US" altLang="ko-KR" sz="1000"/>
              <a:t>&lt;/div&gt;</a:t>
            </a:r>
            <a:endParaRPr lang="en-US" altLang="ko-KR" sz="1000"/>
          </a:p>
          <a:p>
            <a:pPr defTabSz="179999">
              <a:defRPr/>
            </a:pPr>
            <a:r>
              <a:rPr lang="en-US" altLang="ko-KR" sz="1000"/>
              <a:t>&lt;button type="button" id="play" onclick="</a:t>
            </a:r>
            <a:r>
              <a:rPr lang="en-US" altLang="ko-KR" sz="1000" b="1"/>
              <a:t>control(event)</a:t>
            </a:r>
            <a:r>
              <a:rPr lang="en-US" altLang="ko-KR" sz="1000"/>
              <a:t>"&gt;play&lt;/button&gt;</a:t>
            </a:r>
            <a:endParaRPr lang="en-US" altLang="ko-KR" sz="1000"/>
          </a:p>
          <a:p>
            <a:pPr defTabSz="179999">
              <a:defRPr/>
            </a:pPr>
            <a:r>
              <a:rPr lang="en-US" altLang="ko-KR" sz="1000"/>
              <a:t>&lt;button type="button" id="pause" onclick="</a:t>
            </a:r>
            <a:r>
              <a:rPr lang="en-US" altLang="ko-KR" sz="1000" b="1"/>
              <a:t>control(event)</a:t>
            </a:r>
            <a:r>
              <a:rPr lang="en-US" altLang="ko-KR" sz="1000"/>
              <a:t>"&gt;pause&lt;/button&gt;</a:t>
            </a:r>
            <a:endParaRPr lang="en-US" altLang="ko-KR" sz="1000"/>
          </a:p>
          <a:p>
            <a:pPr defTabSz="179999">
              <a:defRPr/>
            </a:pPr>
            <a:r>
              <a:rPr lang="en-US" altLang="ko-KR" sz="1000"/>
              <a:t>&lt;button type="button" id="replay" onclick="</a:t>
            </a:r>
            <a:r>
              <a:rPr lang="en-US" altLang="ko-KR" sz="1000" b="1"/>
              <a:t>control(event)</a:t>
            </a:r>
            <a:r>
              <a:rPr lang="en-US" altLang="ko-KR" sz="1000"/>
              <a:t>"&gt;replay&lt;/button&gt;</a:t>
            </a:r>
            <a:endParaRPr lang="en-US" altLang="ko-KR" sz="1000"/>
          </a:p>
          <a:p>
            <a:pPr defTabSz="179999">
              <a:defRPr/>
            </a:pPr>
            <a:r>
              <a:rPr lang="nl-NL" altLang="ko-KR" sz="1000"/>
              <a:t>&lt;button </a:t>
            </a:r>
            <a:r>
              <a:rPr lang="en-US" altLang="ko-KR" sz="1000"/>
              <a:t>type="button" </a:t>
            </a:r>
            <a:r>
              <a:rPr lang="nl-NL" altLang="ko-KR" sz="1000"/>
              <a:t>id="vol-" onclick="</a:t>
            </a:r>
            <a:r>
              <a:rPr lang="nl-NL" altLang="ko-KR" sz="1000" b="1"/>
              <a:t>control(event)</a:t>
            </a:r>
            <a:r>
              <a:rPr lang="nl-NL" altLang="ko-KR" sz="1000"/>
              <a:t>"&gt;vol-&lt;/button&gt;</a:t>
            </a:r>
            <a:endParaRPr lang="nl-NL" altLang="ko-KR" sz="1000"/>
          </a:p>
          <a:p>
            <a:pPr defTabSz="179999">
              <a:defRPr/>
            </a:pPr>
            <a:r>
              <a:rPr lang="nl-NL" altLang="ko-KR" sz="1000"/>
              <a:t>&lt;button </a:t>
            </a:r>
            <a:r>
              <a:rPr lang="en-US" altLang="ko-KR" sz="1000"/>
              <a:t>type="button" </a:t>
            </a:r>
            <a:r>
              <a:rPr lang="nl-NL" altLang="ko-KR" sz="1000"/>
              <a:t>id="vol+" onclick="</a:t>
            </a:r>
            <a:r>
              <a:rPr lang="nl-NL" altLang="ko-KR" sz="1000" b="1"/>
              <a:t>control(event)</a:t>
            </a:r>
            <a:r>
              <a:rPr lang="nl-NL" altLang="ko-KR" sz="1000"/>
              <a:t>"&gt;vol+&lt;/button&gt;</a:t>
            </a:r>
            <a:endParaRPr lang="nl-NL" altLang="ko-KR" sz="1000"/>
          </a:p>
          <a:p>
            <a:pPr defTabSz="179999">
              <a:defRPr/>
            </a:pPr>
            <a:r>
              <a:rPr lang="en-US" altLang="ko-KR" sz="1000"/>
              <a:t>&lt;button type="button" id="mute on/off" onclick="</a:t>
            </a:r>
            <a:r>
              <a:rPr lang="en-US" altLang="ko-KR" sz="1000" b="1"/>
              <a:t>control(event)</a:t>
            </a:r>
            <a:r>
              <a:rPr lang="en-US" altLang="ko-KR" sz="1000"/>
              <a:t>"&gt;mute on/off</a:t>
            </a:r>
            <a:endParaRPr lang="en-US" altLang="ko-KR" sz="1000"/>
          </a:p>
          <a:p>
            <a:pPr defTabSz="179999">
              <a:defRPr/>
            </a:pPr>
            <a:r>
              <a:rPr lang="en-US" altLang="ko-KR" sz="1000"/>
              <a:t>&lt;/button&gt;</a:t>
            </a:r>
            <a:endParaRPr lang="en-US" altLang="ko-KR" sz="1000"/>
          </a:p>
        </p:txBody>
      </p:sp>
      <p:sp>
        <p:nvSpPr>
          <p:cNvPr id="6" name="직사각형 4"/>
          <p:cNvSpPr/>
          <p:nvPr/>
        </p:nvSpPr>
        <p:spPr>
          <a:xfrm>
            <a:off x="6168008" y="1037669"/>
            <a:ext cx="4155504" cy="558406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79999">
              <a:defRPr/>
            </a:pPr>
            <a:r>
              <a:rPr lang="en-US" altLang="ko-KR" sz="1000"/>
              <a:t>&lt;script&gt;</a:t>
            </a:r>
            <a:endParaRPr lang="en-US" altLang="ko-KR" sz="1000"/>
          </a:p>
          <a:p>
            <a:pPr defTabSz="179999">
              <a:defRPr/>
            </a:pPr>
            <a:r>
              <a:rPr lang="en-US" altLang="ko-KR" sz="1000"/>
              <a:t>let div = document.getElementById("msg");</a:t>
            </a:r>
            <a:endParaRPr lang="en-US" altLang="ko-KR" sz="1000"/>
          </a:p>
          <a:p>
            <a:pPr defTabSz="179999">
              <a:defRPr/>
            </a:pPr>
            <a:r>
              <a:rPr lang="en-US" altLang="ko-KR" sz="1000"/>
              <a:t>let audio = document.getElementById("audio");</a:t>
            </a:r>
            <a:endParaRPr lang="en-US" altLang="ko-KR" sz="1000"/>
          </a:p>
          <a:p>
            <a:pPr defTabSz="179999">
              <a:defRPr/>
            </a:pPr>
            <a:r>
              <a:rPr lang="en-US" altLang="ko-KR" sz="1000" b="1"/>
              <a:t>function control(e)</a:t>
            </a:r>
            <a:r>
              <a:rPr lang="en-US" altLang="ko-KR" sz="1000"/>
              <a:t> {</a:t>
            </a:r>
            <a:endParaRPr lang="en-US" altLang="ko-KR" sz="1000"/>
          </a:p>
          <a:p>
            <a:pPr defTabSz="179999">
              <a:defRPr/>
            </a:pPr>
            <a:r>
              <a:rPr lang="en-US" altLang="ko-KR" sz="1000"/>
              <a:t>	</a:t>
            </a:r>
            <a:r>
              <a:rPr lang="en-US" altLang="ko-KR" sz="1000" b="1"/>
              <a:t>let</a:t>
            </a:r>
            <a:r>
              <a:rPr lang="ko-KR" altLang="en-US" sz="1000" b="1"/>
              <a:t> </a:t>
            </a:r>
            <a:r>
              <a:rPr lang="en-US" altLang="ko-KR" sz="1000" b="1"/>
              <a:t>id = e.target.id;</a:t>
            </a:r>
            <a:endParaRPr lang="en-US" altLang="ko-KR" sz="1000" b="1"/>
          </a:p>
          <a:p>
            <a:pPr defTabSz="179999">
              <a:defRPr/>
            </a:pPr>
            <a:r>
              <a:rPr lang="en-US" altLang="ko-KR" sz="1000"/>
              <a:t>	if(id == "play") { // play </a:t>
            </a:r>
            <a:r>
              <a:rPr lang="ko-KR" altLang="en-US" sz="1000"/>
              <a:t>버튼 클릭</a:t>
            </a:r>
            <a:endParaRPr lang="ko-KR" altLang="en-US" sz="1000"/>
          </a:p>
          <a:p>
            <a:pPr defTabSz="179999">
              <a:defRPr/>
            </a:pPr>
            <a:r>
              <a:rPr lang="en-US" altLang="ko-KR" sz="1000"/>
              <a:t>		</a:t>
            </a:r>
            <a:r>
              <a:rPr lang="en-US" altLang="ko-KR" sz="1000" b="1"/>
              <a:t>audio.play(); </a:t>
            </a:r>
            <a:r>
              <a:rPr lang="en-US" altLang="ko-KR" sz="1000"/>
              <a:t>// </a:t>
            </a:r>
            <a:r>
              <a:rPr lang="ko-KR" altLang="en-US" sz="1000"/>
              <a:t>재생</a:t>
            </a:r>
            <a:endParaRPr lang="ko-KR" altLang="en-US" sz="1000"/>
          </a:p>
          <a:p>
            <a:pPr defTabSz="179999">
              <a:defRPr/>
            </a:pPr>
            <a:r>
              <a:rPr lang="en-US" altLang="ko-KR" sz="1000"/>
              <a:t>		div.innerHTML = "</a:t>
            </a:r>
            <a:r>
              <a:rPr lang="ko-KR" altLang="en-US" sz="1000"/>
              <a:t>재생중입니다</a:t>
            </a:r>
            <a:r>
              <a:rPr lang="en-US" altLang="ko-KR" sz="1000"/>
              <a:t>.";</a:t>
            </a:r>
            <a:endParaRPr lang="en-US" altLang="ko-KR" sz="1000"/>
          </a:p>
          <a:p>
            <a:pPr defTabSz="179999">
              <a:defRPr/>
            </a:pPr>
            <a:r>
              <a:rPr lang="en-US" altLang="ko-KR" sz="1000"/>
              <a:t>	}</a:t>
            </a:r>
            <a:endParaRPr lang="en-US" altLang="ko-KR" sz="1000"/>
          </a:p>
          <a:p>
            <a:pPr defTabSz="179999">
              <a:defRPr/>
            </a:pPr>
            <a:r>
              <a:rPr lang="en-US" altLang="ko-KR" sz="1000"/>
              <a:t>	else if(id == "pause") { // pause </a:t>
            </a:r>
            <a:r>
              <a:rPr lang="ko-KR" altLang="en-US" sz="1000"/>
              <a:t>버튼 클릭</a:t>
            </a:r>
            <a:endParaRPr lang="ko-KR" altLang="en-US" sz="1000"/>
          </a:p>
          <a:p>
            <a:pPr defTabSz="179999">
              <a:defRPr/>
            </a:pPr>
            <a:r>
              <a:rPr lang="en-US" altLang="ko-KR" sz="1000"/>
              <a:t>		</a:t>
            </a:r>
            <a:r>
              <a:rPr lang="en-US" altLang="ko-KR" sz="1000" b="1"/>
              <a:t>audio.pause(); </a:t>
            </a:r>
            <a:r>
              <a:rPr lang="en-US" altLang="ko-KR" sz="1000"/>
              <a:t>// </a:t>
            </a:r>
            <a:r>
              <a:rPr lang="ko-KR" altLang="en-US" sz="1000"/>
              <a:t>일시 중지</a:t>
            </a:r>
            <a:endParaRPr lang="ko-KR" altLang="en-US" sz="1000"/>
          </a:p>
          <a:p>
            <a:pPr defTabSz="179999">
              <a:defRPr/>
            </a:pPr>
            <a:r>
              <a:rPr lang="en-US" altLang="ko-KR" sz="1000"/>
              <a:t>		div.innerHTML = "</a:t>
            </a:r>
            <a:r>
              <a:rPr lang="ko-KR" altLang="en-US" sz="1000"/>
              <a:t>일시중지되었습니다</a:t>
            </a:r>
            <a:r>
              <a:rPr lang="en-US" altLang="ko-KR" sz="1000"/>
              <a:t>.";</a:t>
            </a:r>
            <a:endParaRPr lang="en-US" altLang="ko-KR" sz="1000"/>
          </a:p>
          <a:p>
            <a:pPr defTabSz="179999">
              <a:defRPr/>
            </a:pPr>
            <a:r>
              <a:rPr lang="en-US" altLang="ko-KR" sz="1000"/>
              <a:t>	}</a:t>
            </a:r>
            <a:endParaRPr lang="en-US" altLang="ko-KR" sz="1000"/>
          </a:p>
          <a:p>
            <a:pPr defTabSz="179999">
              <a:defRPr/>
            </a:pPr>
            <a:r>
              <a:rPr lang="en-US" altLang="ko-KR" sz="1000"/>
              <a:t>	else if(id == "replay") { // replay </a:t>
            </a:r>
            <a:r>
              <a:rPr lang="ko-KR" altLang="en-US" sz="1000"/>
              <a:t>버튼 클릭</a:t>
            </a:r>
            <a:endParaRPr lang="ko-KR" altLang="en-US" sz="1000"/>
          </a:p>
          <a:p>
            <a:pPr defTabSz="179999">
              <a:defRPr/>
            </a:pPr>
            <a:r>
              <a:rPr lang="en-US" altLang="ko-KR" sz="1000"/>
              <a:t>		</a:t>
            </a:r>
            <a:r>
              <a:rPr lang="en-US" altLang="ko-KR" sz="1000" b="1"/>
              <a:t>audio.load(); </a:t>
            </a:r>
            <a:r>
              <a:rPr lang="en-US" altLang="ko-KR" sz="1000"/>
              <a:t>// src</a:t>
            </a:r>
            <a:r>
              <a:rPr lang="ko-KR" altLang="en-US" sz="1000"/>
              <a:t>에 지정된 미디어 다시 로딩</a:t>
            </a:r>
            <a:endParaRPr lang="ko-KR" altLang="en-US" sz="1000"/>
          </a:p>
          <a:p>
            <a:pPr defTabSz="179999">
              <a:defRPr/>
            </a:pPr>
            <a:r>
              <a:rPr lang="en-US" altLang="ko-KR" sz="1000"/>
              <a:t>		</a:t>
            </a:r>
            <a:r>
              <a:rPr lang="en-US" altLang="ko-KR" sz="1000" b="1"/>
              <a:t>audio.play(); </a:t>
            </a:r>
            <a:r>
              <a:rPr lang="en-US" altLang="ko-KR" sz="1000"/>
              <a:t>// </a:t>
            </a:r>
            <a:r>
              <a:rPr lang="ko-KR" altLang="en-US" sz="1000"/>
              <a:t>처음부터 다시 재생</a:t>
            </a:r>
            <a:endParaRPr lang="ko-KR" altLang="en-US" sz="1000"/>
          </a:p>
          <a:p>
            <a:pPr defTabSz="179999">
              <a:defRPr/>
            </a:pPr>
            <a:r>
              <a:rPr lang="en-US" altLang="ko-KR" sz="1000"/>
              <a:t>		div.innerHTML = audio.src + "</a:t>
            </a:r>
            <a:r>
              <a:rPr lang="ko-KR" altLang="en-US" sz="1000"/>
              <a:t>를 처음부터 재생합니다</a:t>
            </a:r>
            <a:r>
              <a:rPr lang="en-US" altLang="ko-KR" sz="1000"/>
              <a:t>.";</a:t>
            </a:r>
            <a:endParaRPr lang="en-US" altLang="ko-KR" sz="1000"/>
          </a:p>
          <a:p>
            <a:pPr defTabSz="179999">
              <a:defRPr/>
            </a:pPr>
            <a:r>
              <a:rPr lang="en-US" altLang="ko-KR" sz="1000"/>
              <a:t>	}</a:t>
            </a:r>
            <a:endParaRPr lang="en-US" altLang="ko-KR" sz="1000"/>
          </a:p>
          <a:p>
            <a:pPr defTabSz="179999">
              <a:defRPr/>
            </a:pPr>
            <a:r>
              <a:rPr lang="en-US" altLang="ko-KR" sz="1000"/>
              <a:t>	else if(id == "vol-") { // vol- </a:t>
            </a:r>
            <a:r>
              <a:rPr lang="ko-KR" altLang="en-US" sz="1000"/>
              <a:t>버튼 클릭</a:t>
            </a:r>
            <a:endParaRPr lang="ko-KR" altLang="en-US" sz="1000"/>
          </a:p>
          <a:p>
            <a:pPr defTabSz="179999">
              <a:defRPr/>
            </a:pPr>
            <a:r>
              <a:rPr lang="en-US" altLang="ko-KR" sz="1000"/>
              <a:t>		</a:t>
            </a:r>
            <a:r>
              <a:rPr lang="en-US" altLang="ko-KR" sz="1000" b="1"/>
              <a:t>audio.volume -= 0.1; </a:t>
            </a:r>
            <a:r>
              <a:rPr lang="en-US" altLang="ko-KR" sz="1000"/>
              <a:t>// </a:t>
            </a:r>
            <a:r>
              <a:rPr lang="ko-KR" altLang="en-US" sz="1000"/>
              <a:t>음량 </a:t>
            </a:r>
            <a:r>
              <a:rPr lang="en-US" altLang="ko-KR" sz="1000"/>
              <a:t>0.1 </a:t>
            </a:r>
            <a:r>
              <a:rPr lang="ko-KR" altLang="en-US" sz="1000"/>
              <a:t>감소</a:t>
            </a:r>
            <a:endParaRPr lang="ko-KR" altLang="en-US" sz="1000"/>
          </a:p>
          <a:p>
            <a:pPr defTabSz="179999">
              <a:defRPr/>
            </a:pPr>
            <a:r>
              <a:rPr lang="en-US" altLang="ko-KR" sz="1000"/>
              <a:t>		if(audio.volume &lt; 0.1) audio.volume = 0;</a:t>
            </a:r>
            <a:endParaRPr lang="en-US" altLang="ko-KR" sz="1000"/>
          </a:p>
          <a:p>
            <a:pPr defTabSz="179999">
              <a:defRPr/>
            </a:pPr>
            <a:r>
              <a:rPr lang="en-US" altLang="ko-KR" sz="1000"/>
              <a:t>		div.innerHTML = "</a:t>
            </a:r>
            <a:r>
              <a:rPr lang="ko-KR" altLang="en-US" sz="1000"/>
              <a:t>음량 </a:t>
            </a:r>
            <a:r>
              <a:rPr lang="en-US" altLang="ko-KR" sz="1000"/>
              <a:t>0.1 </a:t>
            </a:r>
            <a:r>
              <a:rPr lang="ko-KR" altLang="en-US" sz="1000"/>
              <a:t>감소</a:t>
            </a:r>
            <a:r>
              <a:rPr lang="en-US" altLang="ko-KR" sz="1000"/>
              <a:t>."</a:t>
            </a:r>
            <a:r>
              <a:rPr lang="ko-KR" altLang="en-US" sz="1000"/>
              <a:t> </a:t>
            </a:r>
            <a:r>
              <a:rPr lang="en-US" altLang="ko-KR" sz="1000"/>
              <a:t>+ "</a:t>
            </a:r>
            <a:r>
              <a:rPr lang="ko-KR" altLang="en-US" sz="1000"/>
              <a:t>현재 </a:t>
            </a:r>
            <a:r>
              <a:rPr lang="en-US" altLang="ko-KR" sz="1000"/>
              <a:t>"</a:t>
            </a:r>
            <a:r>
              <a:rPr lang="ko-KR" altLang="en-US" sz="1000"/>
              <a:t> </a:t>
            </a:r>
            <a:r>
              <a:rPr lang="en-US" altLang="ko-KR" sz="1000"/>
              <a:t>+ 	 audio.volume;</a:t>
            </a:r>
            <a:endParaRPr lang="en-US" altLang="ko-KR" sz="1000"/>
          </a:p>
          <a:p>
            <a:pPr defTabSz="179999">
              <a:defRPr/>
            </a:pPr>
            <a:r>
              <a:rPr lang="en-US" altLang="ko-KR" sz="1000"/>
              <a:t>	} </a:t>
            </a:r>
            <a:endParaRPr lang="en-US" altLang="ko-KR" sz="1000"/>
          </a:p>
          <a:p>
            <a:pPr defTabSz="179999">
              <a:defRPr/>
            </a:pPr>
            <a:r>
              <a:rPr lang="en-US" altLang="ko-KR" sz="1000"/>
              <a:t>	else if(id == "vol+") { // vol+ </a:t>
            </a:r>
            <a:r>
              <a:rPr lang="ko-KR" altLang="en-US" sz="1000"/>
              <a:t>버튼 클릭</a:t>
            </a:r>
            <a:endParaRPr lang="ko-KR" altLang="en-US" sz="1000"/>
          </a:p>
          <a:p>
            <a:pPr defTabSz="179999">
              <a:defRPr/>
            </a:pPr>
            <a:r>
              <a:rPr lang="en-US" altLang="ko-KR" sz="1000"/>
              <a:t>		</a:t>
            </a:r>
            <a:r>
              <a:rPr lang="en-US" altLang="ko-KR" sz="1000" b="1"/>
              <a:t>audio.volume += 0.1; </a:t>
            </a:r>
            <a:r>
              <a:rPr lang="en-US" altLang="ko-KR" sz="1000"/>
              <a:t>// </a:t>
            </a:r>
            <a:r>
              <a:rPr lang="ko-KR" altLang="en-US" sz="1000"/>
              <a:t>음량 </a:t>
            </a:r>
            <a:r>
              <a:rPr lang="en-US" altLang="ko-KR" sz="1000"/>
              <a:t>0.1 </a:t>
            </a:r>
            <a:r>
              <a:rPr lang="ko-KR" altLang="en-US" sz="1000"/>
              <a:t>증가</a:t>
            </a:r>
            <a:endParaRPr lang="ko-KR" altLang="en-US" sz="1000"/>
          </a:p>
          <a:p>
            <a:pPr defTabSz="179999">
              <a:defRPr/>
            </a:pPr>
            <a:r>
              <a:rPr lang="en-US" altLang="ko-KR" sz="1000"/>
              <a:t>		if(audio.volume &gt; 0.9) audio.volume = 1.0;</a:t>
            </a:r>
            <a:endParaRPr lang="en-US" altLang="ko-KR" sz="1000"/>
          </a:p>
          <a:p>
            <a:pPr defTabSz="179999">
              <a:defRPr/>
            </a:pPr>
            <a:r>
              <a:rPr lang="en-US" altLang="ko-KR" sz="1000"/>
              <a:t>		div.innerHTML = "</a:t>
            </a:r>
            <a:r>
              <a:rPr lang="ko-KR" altLang="en-US" sz="1000"/>
              <a:t>음량 </a:t>
            </a:r>
            <a:r>
              <a:rPr lang="en-US" altLang="ko-KR" sz="1000"/>
              <a:t>0.1 </a:t>
            </a:r>
            <a:r>
              <a:rPr lang="ko-KR" altLang="en-US" sz="1000"/>
              <a:t>증가</a:t>
            </a:r>
            <a:r>
              <a:rPr lang="en-US" altLang="ko-KR" sz="1000"/>
              <a:t>."</a:t>
            </a:r>
            <a:r>
              <a:rPr lang="ko-KR" altLang="en-US" sz="1000"/>
              <a:t> </a:t>
            </a:r>
            <a:r>
              <a:rPr lang="en-US" altLang="ko-KR" sz="1000"/>
              <a:t>+ "</a:t>
            </a:r>
            <a:r>
              <a:rPr lang="ko-KR" altLang="en-US" sz="1000"/>
              <a:t>현재 </a:t>
            </a:r>
            <a:r>
              <a:rPr lang="en-US" altLang="ko-KR" sz="1000"/>
              <a:t>"</a:t>
            </a:r>
            <a:r>
              <a:rPr lang="ko-KR" altLang="en-US" sz="1000"/>
              <a:t> </a:t>
            </a:r>
            <a:r>
              <a:rPr lang="en-US" altLang="ko-KR" sz="1000"/>
              <a:t>+ audio.volume;</a:t>
            </a:r>
            <a:endParaRPr lang="en-US" altLang="ko-KR" sz="1000"/>
          </a:p>
          <a:p>
            <a:pPr defTabSz="179999">
              <a:defRPr/>
            </a:pPr>
            <a:r>
              <a:rPr lang="en-US" altLang="ko-KR" sz="1000"/>
              <a:t>	}</a:t>
            </a:r>
            <a:endParaRPr lang="en-US" altLang="ko-KR" sz="1000"/>
          </a:p>
          <a:p>
            <a:pPr defTabSz="179999">
              <a:defRPr/>
            </a:pPr>
            <a:r>
              <a:rPr lang="en-US" altLang="ko-KR" sz="1000"/>
              <a:t>	else if(id == "mute on/off") { // mute on/off </a:t>
            </a:r>
            <a:r>
              <a:rPr lang="ko-KR" altLang="en-US" sz="1000"/>
              <a:t>버튼 클릭</a:t>
            </a:r>
            <a:endParaRPr lang="ko-KR" altLang="en-US" sz="1000"/>
          </a:p>
          <a:p>
            <a:pPr defTabSz="179999">
              <a:defRPr/>
            </a:pPr>
            <a:r>
              <a:rPr lang="en-US" altLang="ko-KR" sz="1000"/>
              <a:t>		</a:t>
            </a:r>
            <a:r>
              <a:rPr lang="en-US" altLang="ko-KR" sz="1000" b="1"/>
              <a:t>audio.muted = !audio.muted; </a:t>
            </a:r>
            <a:r>
              <a:rPr lang="en-US" altLang="ko-KR" sz="1000"/>
              <a:t>// </a:t>
            </a:r>
            <a:r>
              <a:rPr lang="ko-KR" altLang="en-US" sz="1000"/>
              <a:t>음소거 토글</a:t>
            </a:r>
            <a:endParaRPr lang="ko-KR" altLang="en-US" sz="1000"/>
          </a:p>
          <a:p>
            <a:pPr defTabSz="179999">
              <a:defRPr/>
            </a:pPr>
            <a:r>
              <a:rPr lang="en-US" altLang="ko-KR" sz="1000"/>
              <a:t>		if(audio.muted) div.innerHTML = "</a:t>
            </a:r>
            <a:r>
              <a:rPr lang="ko-KR" altLang="en-US" sz="1000"/>
              <a:t>음소거</a:t>
            </a:r>
            <a:r>
              <a:rPr lang="en-US" altLang="ko-KR" sz="1000"/>
              <a:t>";</a:t>
            </a:r>
            <a:endParaRPr lang="en-US" altLang="ko-KR" sz="1000"/>
          </a:p>
          <a:p>
            <a:pPr defTabSz="179999">
              <a:defRPr/>
            </a:pPr>
            <a:r>
              <a:rPr lang="en-US" altLang="ko-KR" sz="1000"/>
              <a:t>		else div.innerHTML = "</a:t>
            </a:r>
            <a:r>
              <a:rPr lang="ko-KR" altLang="en-US" sz="1000"/>
              <a:t>음소거 해제</a:t>
            </a:r>
            <a:r>
              <a:rPr lang="en-US" altLang="ko-KR" sz="1000"/>
              <a:t>";</a:t>
            </a:r>
            <a:endParaRPr lang="en-US" altLang="ko-KR" sz="1000"/>
          </a:p>
          <a:p>
            <a:pPr defTabSz="179999">
              <a:defRPr/>
            </a:pPr>
            <a:r>
              <a:rPr lang="en-US" altLang="ko-KR" sz="1000"/>
              <a:t>	}</a:t>
            </a:r>
            <a:endParaRPr lang="en-US" altLang="ko-KR" sz="1000"/>
          </a:p>
          <a:p>
            <a:pPr defTabSz="179999">
              <a:defRPr/>
            </a:pPr>
            <a:r>
              <a:rPr lang="en-US" altLang="ko-KR" sz="1000" b="1"/>
              <a:t>}</a:t>
            </a:r>
            <a:endParaRPr lang="en-US" altLang="ko-KR" sz="1000" b="1"/>
          </a:p>
          <a:p>
            <a:pPr defTabSz="179999">
              <a:defRPr/>
            </a:pPr>
            <a:r>
              <a:rPr lang="en-US" altLang="ko-KR" sz="1000"/>
              <a:t>&lt;/script&gt;</a:t>
            </a:r>
            <a:endParaRPr lang="en-US" altLang="ko-KR" sz="1000"/>
          </a:p>
          <a:p>
            <a:pPr defTabSz="179999">
              <a:defRPr/>
            </a:pPr>
            <a:r>
              <a:rPr lang="en-US" altLang="ko-KR" sz="1000"/>
              <a:t>&lt;/body&gt;&lt;/html&gt;</a:t>
            </a:r>
            <a:endParaRPr lang="ko-KR" altLang="en-US" sz="10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08FFF47-F7C8-4417-B66B-1876CACD7C6F}" type="slidenum">
              <a:rPr lang="en-US" altLang="en-US"/>
              <a:pPr lvl="0">
                <a:defRPr/>
              </a:pPr>
              <a:t>7</a:t>
            </a:fld>
            <a:endParaRPr lang="en-US" altLang="en-US"/>
          </a:p>
        </p:txBody>
      </p:sp>
      <p:sp>
        <p:nvSpPr>
          <p:cNvPr id="4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54460" y="666750"/>
            <a:ext cx="10794130" cy="381000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예제 </a:t>
            </a:r>
            <a:r>
              <a:rPr lang="en-US" altLang="ko-KR"/>
              <a:t>13-2 </a:t>
            </a:r>
            <a:r>
              <a:rPr lang="ko-KR" altLang="en-US"/>
              <a:t>실행 결과</a:t>
            </a:r>
            <a:endParaRPr lang="ko-KR" altLang="en-US"/>
          </a:p>
        </p:txBody>
      </p:sp>
      <p:pic>
        <p:nvPicPr>
          <p:cNvPr id="5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478955" y="2089065"/>
            <a:ext cx="3617045" cy="2104361"/>
          </a:xfrm>
          <a:prstGeom prst="rect">
            <a:avLst/>
          </a:prstGeom>
          <a:ln w="6350">
            <a:solidFill>
              <a:srgbClr val="0070c0"/>
            </a:solidFill>
          </a:ln>
        </p:spPr>
      </p:pic>
      <p:pic>
        <p:nvPicPr>
          <p:cNvPr id="6" name="그림 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260845" y="2089065"/>
            <a:ext cx="3609063" cy="2099717"/>
          </a:xfrm>
          <a:prstGeom prst="rect">
            <a:avLst/>
          </a:prstGeom>
          <a:ln w="6350">
            <a:solidFill>
              <a:srgbClr val="0070c0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2550963" y="4298141"/>
            <a:ext cx="1458502" cy="272415"/>
          </a:xfrm>
          <a:prstGeom prst="wedgeRoundRectCallout">
            <a:avLst>
              <a:gd name="adj1" fmla="val -34051"/>
              <a:gd name="adj2" fmla="val -153534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000"/>
              <a:t>재생 버튼을 누른 경우</a:t>
            </a:r>
            <a:endParaRPr lang="ko-KR" altLang="en-US" sz="1000"/>
          </a:p>
        </p:txBody>
      </p:sp>
      <p:sp>
        <p:nvSpPr>
          <p:cNvPr id="8" name="TextBox 8"/>
          <p:cNvSpPr txBox="1"/>
          <p:nvPr/>
        </p:nvSpPr>
        <p:spPr>
          <a:xfrm>
            <a:off x="7807548" y="4082116"/>
            <a:ext cx="1744649" cy="272415"/>
          </a:xfrm>
          <a:prstGeom prst="wedgeRoundRectCallout">
            <a:avLst>
              <a:gd name="adj1" fmla="val -34051"/>
              <a:gd name="adj2" fmla="val -153534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000"/>
              <a:t>음량 감소 버튼을 누른 경우</a:t>
            </a:r>
            <a:endParaRPr lang="ko-KR" altLang="en-US" sz="10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>
            <a:spLocks noGrp="1"/>
          </p:cNvSpPr>
          <p:nvPr>
            <p:ph idx="1" hasCustomPrompt="1"/>
          </p:nvPr>
        </p:nvSpPr>
        <p:spPr/>
        <p:txBody>
          <a:bodyPr>
            <a:normAutofit lnSpcReduction="10000"/>
          </a:bodyPr>
          <a:lstStyle/>
          <a:p>
            <a:pPr lvl="0">
              <a:defRPr/>
            </a:pPr>
            <a:r>
              <a:rPr lang="en-US" altLang="ko-KR"/>
              <a:t>&lt;video&gt; </a:t>
            </a:r>
            <a:r>
              <a:rPr lang="ko-KR" altLang="en-US"/>
              <a:t>태그에 로드된 비디오 제어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비디오 </a:t>
            </a:r>
            <a:r>
              <a:rPr lang="en-US" altLang="ko-KR"/>
              <a:t>DOM </a:t>
            </a:r>
            <a:r>
              <a:rPr lang="ko-KR" altLang="en-US"/>
              <a:t>객체 알아내기</a:t>
            </a:r>
            <a:endParaRPr lang="ko-KR" altLang="en-US"/>
          </a:p>
          <a:p>
            <a:pPr lvl="1">
              <a:defRPr/>
            </a:pPr>
            <a:r>
              <a:rPr lang="en-US" altLang="ko-KR"/>
              <a:t>width, height</a:t>
            </a:r>
            <a:r>
              <a:rPr lang="ko-KR" altLang="en-US"/>
              <a:t>와 </a:t>
            </a:r>
            <a:r>
              <a:rPr lang="en-US" altLang="ko-KR"/>
              <a:t>videoWidth, videoHeight </a:t>
            </a:r>
            <a:r>
              <a:rPr lang="ko-KR" altLang="en-US"/>
              <a:t>프로퍼티</a:t>
            </a:r>
            <a:endParaRPr lang="ko-KR" altLang="en-US"/>
          </a:p>
          <a:p>
            <a:pPr lvl="2">
              <a:defRPr/>
            </a:pPr>
            <a:r>
              <a:rPr lang="en-US" altLang="ko-KR"/>
              <a:t>width, height : &lt;video&gt; </a:t>
            </a:r>
            <a:r>
              <a:rPr lang="ko-KR" altLang="en-US"/>
              <a:t>태그의</a:t>
            </a:r>
            <a:r>
              <a:rPr lang="en-US" altLang="ko-KR"/>
              <a:t> width, height </a:t>
            </a:r>
            <a:r>
              <a:rPr lang="ko-KR" altLang="en-US"/>
              <a:t>속성 반영</a:t>
            </a:r>
            <a:endParaRPr lang="ko-KR" altLang="en-US"/>
          </a:p>
          <a:p>
            <a:pPr lvl="2">
              <a:defRPr/>
            </a:pPr>
            <a:r>
              <a:rPr lang="en-US" altLang="ko-KR"/>
              <a:t>videoWidth, videoHeight : </a:t>
            </a:r>
            <a:r>
              <a:rPr lang="ko-KR" altLang="en-US"/>
              <a:t>비디오의 화면 해상도</a:t>
            </a:r>
            <a:endParaRPr lang="ko-KR" altLang="en-US"/>
          </a:p>
          <a:p>
            <a:pPr lvl="1">
              <a:defRPr/>
            </a:pPr>
            <a:r>
              <a:rPr lang="en-US" altLang="ko-KR"/>
              <a:t>loadedmetadata </a:t>
            </a:r>
            <a:r>
              <a:rPr lang="ko-KR" altLang="en-US"/>
              <a:t>이벤트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비디오 파일의 로드 완료시</a:t>
            </a:r>
            <a:r>
              <a:rPr lang="en-US" altLang="ko-KR"/>
              <a:t>,</a:t>
            </a:r>
            <a:r>
              <a:rPr lang="ko-KR" altLang="en-US"/>
              <a:t> </a:t>
            </a:r>
            <a:r>
              <a:rPr lang="en-US" altLang="ko-KR"/>
              <a:t>video </a:t>
            </a:r>
            <a:r>
              <a:rPr lang="ko-KR" altLang="en-US"/>
              <a:t>객체에 </a:t>
            </a:r>
            <a:r>
              <a:rPr lang="en-US" altLang="ko-KR"/>
              <a:t>loadedmetadata </a:t>
            </a:r>
            <a:r>
              <a:rPr lang="ko-KR" altLang="en-US"/>
              <a:t>이벤트 발생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예</a:t>
            </a:r>
            <a:r>
              <a:rPr lang="en-US" altLang="ko-KR"/>
              <a:t>) </a:t>
            </a:r>
            <a:r>
              <a:rPr lang="ko-KR" altLang="en-US"/>
              <a:t>비디오의 해상도 알아내기</a:t>
            </a:r>
            <a:r>
              <a:rPr lang="en-US" altLang="ko-KR"/>
              <a:t>. </a:t>
            </a:r>
            <a:r>
              <a:rPr lang="ko-KR" altLang="en-US"/>
              <a:t>비디오가 로드되어야 비로소 </a:t>
            </a:r>
            <a:r>
              <a:rPr lang="en-US" altLang="ko-KR"/>
              <a:t>videoWidth, videoHeight </a:t>
            </a:r>
            <a:r>
              <a:rPr lang="ko-KR" altLang="en-US"/>
              <a:t>프로퍼티가 정확한 값을 가짐</a:t>
            </a:r>
            <a:endParaRPr lang="ko-KR" altLang="en-US"/>
          </a:p>
          <a:p>
            <a:pPr lvl="2">
              <a:defRPr/>
            </a:pPr>
            <a:endParaRPr lang="en-US" altLang="ko-KR"/>
          </a:p>
          <a:p>
            <a:pPr lvl="2">
              <a:defRPr/>
            </a:pPr>
            <a:endParaRPr lang="en-US" altLang="ko-KR"/>
          </a:p>
          <a:p>
            <a:pPr lvl="1">
              <a:defRPr/>
            </a:pPr>
            <a:endParaRPr lang="en-US" altLang="ko-KR"/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endParaRPr lang="en-US" altLang="ko-KR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08FFF47-F7C8-4417-B66B-1876CACD7C6F}" type="slidenum">
              <a:rPr lang="en-US" altLang="en-US"/>
              <a:pPr lvl="0">
                <a:defRPr/>
              </a:pPr>
              <a:t>8</a:t>
            </a:fld>
            <a:endParaRPr lang="en-US" altLang="en-US"/>
          </a:p>
        </p:txBody>
      </p:sp>
      <p:sp>
        <p:nvSpPr>
          <p:cNvPr id="4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54460" y="666750"/>
            <a:ext cx="10794130" cy="381000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비디오 제어</a:t>
            </a:r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6096000" y="1588177"/>
            <a:ext cx="5625324" cy="2958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defTabSz="179999" latinLnBrk="0">
              <a:defRPr/>
            </a:pPr>
            <a:r>
              <a:rPr lang="en-US" altLang="ko-KR" sz="1400" kern="0">
                <a:solidFill>
                  <a:srgbClr val="000000"/>
                </a:solidFill>
                <a:latin typeface="+mj-ea"/>
                <a:ea typeface="+mj-ea"/>
                <a:cs typeface="+mn-cs"/>
              </a:rPr>
              <a:t>&lt;video id="video" width="320" height="240" controls&gt;...&lt;/video&gt;</a:t>
            </a:r>
            <a:endParaRPr lang="en-US" altLang="ko-KR" sz="1400" kern="0">
              <a:solidFill>
                <a:srgbClr val="000000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6096000" y="1978822"/>
            <a:ext cx="4572000" cy="29574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defTabSz="179999" latinLnBrk="0">
              <a:defRPr/>
            </a:pPr>
            <a:r>
              <a:rPr lang="en-US" altLang="ko-KR" sz="1400" kern="0">
                <a:solidFill>
                  <a:srgbClr val="000000"/>
                </a:solidFill>
                <a:latin typeface="+mj-ea"/>
                <a:ea typeface="+mj-ea"/>
                <a:cs typeface="+mn-cs"/>
              </a:rPr>
              <a:t>let video = document.getElementById("video");</a:t>
            </a:r>
            <a:endParaRPr lang="en-US" altLang="ko-KR" sz="1400" kern="0">
              <a:solidFill>
                <a:srgbClr val="000000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734810" y="5521016"/>
            <a:ext cx="4572000" cy="72547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defTabSz="179999" latinLnBrk="0">
              <a:defRPr/>
            </a:pPr>
            <a:r>
              <a:rPr lang="en-US" altLang="ko-KR" sz="1400" kern="0">
                <a:solidFill>
                  <a:srgbClr val="000000"/>
                </a:solidFill>
                <a:latin typeface="+mj-ea"/>
                <a:ea typeface="+mj-ea"/>
                <a:cs typeface="+mn-cs"/>
              </a:rPr>
              <a:t>video.onloadedmetadata = function f(e) {</a:t>
            </a:r>
            <a:endParaRPr lang="en-US" altLang="ko-KR" sz="1400" kern="0">
              <a:solidFill>
                <a:srgbClr val="000000"/>
              </a:solidFill>
              <a:latin typeface="+mj-ea"/>
              <a:ea typeface="+mj-ea"/>
              <a:cs typeface="+mn-cs"/>
            </a:endParaRPr>
          </a:p>
          <a:p>
            <a:pPr defTabSz="179999" latinLnBrk="0">
              <a:defRPr/>
            </a:pPr>
            <a:r>
              <a:rPr lang="en-US" altLang="ko-KR" sz="1400" kern="0">
                <a:solidFill>
                  <a:srgbClr val="000000"/>
                </a:solidFill>
                <a:latin typeface="+mj-ea"/>
                <a:ea typeface="+mj-ea"/>
                <a:cs typeface="+mn-cs"/>
              </a:rPr>
              <a:t>	alert(video.videoWidth + "," + video.videoHeight);</a:t>
            </a:r>
            <a:endParaRPr lang="en-US" altLang="ko-KR" sz="1400" kern="0">
              <a:solidFill>
                <a:srgbClr val="000000"/>
              </a:solidFill>
              <a:latin typeface="+mj-ea"/>
              <a:ea typeface="+mj-ea"/>
              <a:cs typeface="+mn-cs"/>
            </a:endParaRPr>
          </a:p>
          <a:p>
            <a:pPr defTabSz="179999" latinLnBrk="0">
              <a:defRPr/>
            </a:pPr>
            <a:r>
              <a:rPr lang="en-US" altLang="ko-KR" sz="1400" kern="0">
                <a:solidFill>
                  <a:srgbClr val="000000"/>
                </a:solidFill>
                <a:latin typeface="+mj-ea"/>
                <a:ea typeface="+mj-ea"/>
                <a:cs typeface="+mn-cs"/>
              </a:rPr>
              <a:t>}</a:t>
            </a:r>
            <a:endParaRPr lang="en-US" altLang="ko-KR" sz="1400" kern="0">
              <a:solidFill>
                <a:srgbClr val="000000"/>
              </a:solidFill>
              <a:latin typeface="+mj-ea"/>
              <a:ea typeface="+mj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08FFF47-F7C8-4417-B66B-1876CACD7C6F}" type="slidenum">
              <a:rPr lang="en-US" altLang="en-US"/>
              <a:pPr lvl="0">
                <a:defRPr/>
              </a:pPr>
              <a:t>9</a:t>
            </a:fld>
            <a:endParaRPr lang="en-US" altLang="en-US"/>
          </a:p>
        </p:txBody>
      </p:sp>
      <p:sp>
        <p:nvSpPr>
          <p:cNvPr id="4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54460" y="666750"/>
            <a:ext cx="10794130" cy="381000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예제 </a:t>
            </a:r>
            <a:r>
              <a:rPr lang="en-US" altLang="ko-KR"/>
              <a:t>13-3 </a:t>
            </a:r>
            <a:r>
              <a:rPr lang="ko-KR" altLang="en-US"/>
              <a:t>비디오를 원본 크기로 재생</a:t>
            </a:r>
            <a:endParaRPr lang="ko-KR" altLang="en-US"/>
          </a:p>
        </p:txBody>
      </p:sp>
      <p:pic>
        <p:nvPicPr>
          <p:cNvPr id="5" name="그림 1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846623" y="1375229"/>
            <a:ext cx="2275611" cy="1378495"/>
          </a:xfrm>
          <a:prstGeom prst="rect">
            <a:avLst/>
          </a:prstGeom>
        </p:spPr>
      </p:pic>
      <p:sp>
        <p:nvSpPr>
          <p:cNvPr id="6" name="직사각형 3"/>
          <p:cNvSpPr/>
          <p:nvPr/>
        </p:nvSpPr>
        <p:spPr>
          <a:xfrm>
            <a:off x="1858232" y="1462587"/>
            <a:ext cx="4565788" cy="429813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79999">
              <a:defRPr/>
            </a:pPr>
            <a:r>
              <a:rPr lang="en-US" altLang="ko-KR" sz="1200"/>
              <a:t>&lt;!DOCTYPE html&gt;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&lt;html&gt;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&lt;head&gt;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&lt;meta charset="utf-8"&gt;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&lt;title&gt;</a:t>
            </a:r>
            <a:r>
              <a:rPr lang="ko-KR" altLang="en-US" sz="1200"/>
              <a:t>비디오 원본 크기로 출력</a:t>
            </a:r>
            <a:r>
              <a:rPr lang="en-US" altLang="ko-KR" sz="1200"/>
              <a:t>&lt;/title&gt;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&lt;/head&gt;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&lt;body&gt;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&lt;h3&gt;</a:t>
            </a:r>
            <a:r>
              <a:rPr lang="ko-KR" altLang="en-US" sz="1200"/>
              <a:t>비디오 원본 크기로 출력</a:t>
            </a:r>
            <a:r>
              <a:rPr lang="en-US" altLang="ko-KR" sz="1200"/>
              <a:t>&lt;/h3&gt;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&lt;hr&gt;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&lt;video id="video" </a:t>
            </a:r>
            <a:r>
              <a:rPr lang="en-US" altLang="ko-KR" sz="1200" b="1"/>
              <a:t>width="0" height="0" </a:t>
            </a:r>
            <a:r>
              <a:rPr lang="en-US" altLang="ko-KR" sz="1200"/>
              <a:t>controls&gt;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	&lt;source src="media/bear.mp4"  type="video/mp4"&gt;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	</a:t>
            </a:r>
            <a:r>
              <a:rPr lang="ko-KR" altLang="en-US" sz="1200"/>
              <a:t>웹 브라우저가 </a:t>
            </a:r>
            <a:r>
              <a:rPr lang="en-US" altLang="ko-KR" sz="1200"/>
              <a:t>video </a:t>
            </a:r>
            <a:r>
              <a:rPr lang="ko-KR" altLang="en-US" sz="1200"/>
              <a:t>태그를 지원하지 않습니다</a:t>
            </a:r>
            <a:r>
              <a:rPr lang="en-US" altLang="ko-KR" sz="1200"/>
              <a:t>.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&lt;/video&gt;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&lt;script&gt;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let video = document.getElementById("video");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video.</a:t>
            </a:r>
            <a:r>
              <a:rPr lang="en-US" altLang="ko-KR" sz="1200" b="1"/>
              <a:t>onloadedmetadata</a:t>
            </a:r>
            <a:r>
              <a:rPr lang="en-US" altLang="ko-KR" sz="1200"/>
              <a:t> = function f(e) {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	alert(video.videoWidth + "x" + video.videoHeight);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	</a:t>
            </a:r>
            <a:r>
              <a:rPr lang="en-US" altLang="ko-KR" sz="1200" b="1"/>
              <a:t>video.width = video.videoWidth;</a:t>
            </a:r>
            <a:endParaRPr lang="en-US" altLang="ko-KR" sz="1200" b="1"/>
          </a:p>
          <a:p>
            <a:pPr defTabSz="179999">
              <a:defRPr/>
            </a:pPr>
            <a:r>
              <a:rPr lang="en-US" altLang="ko-KR" sz="1200" b="1"/>
              <a:t>	video.height = video.videoHeight;</a:t>
            </a:r>
            <a:endParaRPr lang="en-US" altLang="ko-KR" sz="1200" b="1"/>
          </a:p>
          <a:p>
            <a:pPr defTabSz="179999">
              <a:defRPr/>
            </a:pPr>
            <a:r>
              <a:rPr lang="en-US" altLang="ko-KR" sz="1200"/>
              <a:t>}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&lt;/script&gt;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&lt;/body&gt;</a:t>
            </a:r>
            <a:endParaRPr lang="en-US" altLang="ko-KR" sz="1200"/>
          </a:p>
          <a:p>
            <a:pPr defTabSz="179999">
              <a:defRPr/>
            </a:pPr>
            <a:r>
              <a:rPr lang="en-US" altLang="ko-KR" sz="1200"/>
              <a:t>&lt;/html&gt;</a:t>
            </a:r>
            <a:endParaRPr lang="ko-KR" altLang="en-US" sz="1200"/>
          </a:p>
        </p:txBody>
      </p:sp>
      <p:sp>
        <p:nvSpPr>
          <p:cNvPr id="7" name="TextBox 4"/>
          <p:cNvSpPr txBox="1"/>
          <p:nvPr/>
        </p:nvSpPr>
        <p:spPr>
          <a:xfrm>
            <a:off x="4948245" y="2662505"/>
            <a:ext cx="778416" cy="442674"/>
          </a:xfrm>
          <a:prstGeom prst="wedgeRoundRectCallout">
            <a:avLst>
              <a:gd name="adj1" fmla="val -102515"/>
              <a:gd name="adj2" fmla="val 5823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000"/>
              <a:t>의도적인 </a:t>
            </a:r>
            <a:endParaRPr lang="ko-KR" altLang="en-US" sz="1000"/>
          </a:p>
          <a:p>
            <a:pPr lvl="0">
              <a:defRPr/>
            </a:pPr>
            <a:r>
              <a:rPr lang="en-US" altLang="ko-KR" sz="1000"/>
              <a:t>0x0 </a:t>
            </a:r>
            <a:r>
              <a:rPr lang="ko-KR" altLang="en-US" sz="1000"/>
              <a:t>크기</a:t>
            </a:r>
            <a:endParaRPr lang="en-US" altLang="ko-KR" sz="1000"/>
          </a:p>
        </p:txBody>
      </p:sp>
      <p:sp>
        <p:nvSpPr>
          <p:cNvPr id="8" name="TextBox 6"/>
          <p:cNvSpPr txBox="1"/>
          <p:nvPr/>
        </p:nvSpPr>
        <p:spPr>
          <a:xfrm>
            <a:off x="4481028" y="5062987"/>
            <a:ext cx="1790738" cy="442674"/>
          </a:xfrm>
          <a:prstGeom prst="wedgeRoundRectCallout">
            <a:avLst>
              <a:gd name="adj1" fmla="val -42419"/>
              <a:gd name="adj2" fmla="val -9764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000"/>
              <a:t>&lt;video&gt;</a:t>
            </a:r>
            <a:r>
              <a:rPr lang="ko-KR" altLang="en-US" sz="1000"/>
              <a:t> 태그의 크기를 </a:t>
            </a:r>
            <a:endParaRPr lang="ko-KR" altLang="en-US" sz="1000"/>
          </a:p>
          <a:p>
            <a:pPr lvl="0">
              <a:defRPr/>
            </a:pPr>
            <a:r>
              <a:rPr lang="ko-KR" altLang="en-US" sz="1000"/>
              <a:t>비디오의 원본 크기로 지정</a:t>
            </a:r>
            <a:endParaRPr lang="en-US" altLang="ko-KR" sz="1000"/>
          </a:p>
        </p:txBody>
      </p:sp>
      <p:grpSp>
        <p:nvGrpSpPr>
          <p:cNvPr id="9" name="그룹 10"/>
          <p:cNvGrpSpPr/>
          <p:nvPr/>
        </p:nvGrpSpPr>
        <p:grpSpPr>
          <a:xfrm rot="0">
            <a:off x="6646300" y="2967174"/>
            <a:ext cx="3257993" cy="3470445"/>
            <a:chOff x="5379789" y="3061379"/>
            <a:chExt cx="3257993" cy="3470445"/>
          </a:xfrm>
        </p:grpSpPr>
        <p:pic>
          <p:nvPicPr>
            <p:cNvPr id="10" name="그림 7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5379789" y="3061379"/>
              <a:ext cx="2845490" cy="3180801"/>
            </a:xfrm>
            <a:prstGeom prst="rect">
              <a:avLst/>
            </a:prstGeom>
            <a:ln w="6350">
              <a:solidFill>
                <a:srgbClr val="0070c0"/>
              </a:solidFill>
            </a:ln>
          </p:spPr>
        </p:pic>
        <p:sp>
          <p:nvSpPr>
            <p:cNvPr id="11" name="왼쪽 중괄호 13"/>
            <p:cNvSpPr/>
            <p:nvPr/>
          </p:nvSpPr>
          <p:spPr>
            <a:xfrm flipH="1">
              <a:off x="8032039" y="4154087"/>
              <a:ext cx="211236" cy="1888780"/>
            </a:xfrm>
            <a:prstGeom prst="leftBrace">
              <a:avLst>
                <a:gd name="adj1" fmla="val 59127"/>
                <a:gd name="adj2" fmla="val 50000"/>
              </a:avLst>
            </a:prstGeom>
            <a:ln w="9525">
              <a:solidFill>
                <a:srgbClr val="92d05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2" name="왼쪽 중괄호 14"/>
            <p:cNvSpPr/>
            <p:nvPr/>
          </p:nvSpPr>
          <p:spPr>
            <a:xfrm rot="16200000">
              <a:off x="6601912" y="4855474"/>
              <a:ext cx="264314" cy="2595944"/>
            </a:xfrm>
            <a:prstGeom prst="leftBrace">
              <a:avLst>
                <a:gd name="adj1" fmla="val 59127"/>
                <a:gd name="adj2" fmla="val 50000"/>
              </a:avLst>
            </a:prstGeom>
            <a:ln w="9525">
              <a:solidFill>
                <a:srgbClr val="92d05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3" name="TextBox 15"/>
            <p:cNvSpPr txBox="1"/>
            <p:nvPr/>
          </p:nvSpPr>
          <p:spPr>
            <a:xfrm>
              <a:off x="6526281" y="6285602"/>
              <a:ext cx="460451" cy="23607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000">
                  <a:solidFill>
                    <a:srgbClr val="c00000"/>
                  </a:solidFill>
                </a:rPr>
                <a:t>320</a:t>
              </a:r>
              <a:endParaRPr lang="ko-KR" altLang="en-US" sz="1000">
                <a:solidFill>
                  <a:srgbClr val="c00000"/>
                </a:solidFill>
              </a:endParaRPr>
            </a:p>
          </p:txBody>
        </p:sp>
        <p:sp>
          <p:nvSpPr>
            <p:cNvPr id="14" name="TextBox 16"/>
            <p:cNvSpPr txBox="1"/>
            <p:nvPr/>
          </p:nvSpPr>
          <p:spPr>
            <a:xfrm>
              <a:off x="8241520" y="4975365"/>
              <a:ext cx="384633" cy="24622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1000">
                  <a:solidFill>
                    <a:srgbClr val="c00000"/>
                  </a:solidFill>
                </a:rPr>
                <a:t>240</a:t>
              </a:r>
              <a:endParaRPr lang="ko-KR" altLang="en-US" sz="1000">
                <a:solidFill>
                  <a:srgbClr val="c00000"/>
                </a:solidFill>
              </a:endParaRPr>
            </a:p>
          </p:txBody>
        </p:sp>
      </p:grpSp>
      <p:sp>
        <p:nvSpPr>
          <p:cNvPr id="15" name="타원 20"/>
          <p:cNvSpPr/>
          <p:nvPr/>
        </p:nvSpPr>
        <p:spPr>
          <a:xfrm>
            <a:off x="6961355" y="1750619"/>
            <a:ext cx="669973" cy="39354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1">
      <a:majorFont>
        <a:latin typeface="Segoe UI"/>
        <a:ea typeface="맑은 고딕"/>
        <a:cs typeface=""/>
      </a:majorFont>
      <a:minorFont>
        <a:latin typeface="Segoe UI Light"/>
        <a:ea typeface="맑은 고딕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3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1708</ep:Words>
  <ep:PresentationFormat>와이드스크린(16:9)</ep:PresentationFormat>
  <ep:Paragraphs>426</ep:Paragraphs>
  <ep:Slides>26</ep:Slides>
  <ep:Notes>1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ep:HeadingPairs>
  <ep:TitlesOfParts>
    <vt:vector size="27" baseType="lpstr">
      <vt:lpstr>Office 테마</vt:lpstr>
      <vt:lpstr>23-1학기 네트워크 프로그래밍 13. 오디오 비디오 제어 및 위치정보 서비스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Thanks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2013-06-10T01:40:48.000</dcterms:created>
  <dc:creator>김영호</dc:creator>
  <cp:lastModifiedBy>user</cp:lastModifiedBy>
  <dcterms:modified xsi:type="dcterms:W3CDTF">2023-07-11T01:35:18.663</dcterms:modified>
  <cp:revision>729</cp:revision>
  <dc:title>Rigidle : Aiding 3D Object Rigid Transformation with Device using Handle-bar Metaphor</dc:title>
  <cp:version/>
</cp:coreProperties>
</file>